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76" r:id="rId3"/>
    <p:sldId id="258" r:id="rId4"/>
    <p:sldId id="261" r:id="rId5"/>
    <p:sldId id="263" r:id="rId6"/>
    <p:sldId id="264" r:id="rId7"/>
    <p:sldId id="265" r:id="rId8"/>
    <p:sldId id="266" r:id="rId9"/>
    <p:sldId id="267" r:id="rId10"/>
    <p:sldId id="268" r:id="rId11"/>
    <p:sldId id="262" r:id="rId12"/>
    <p:sldId id="269" r:id="rId13"/>
    <p:sldId id="271" r:id="rId14"/>
    <p:sldId id="278" r:id="rId15"/>
    <p:sldId id="272" r:id="rId16"/>
    <p:sldId id="273" r:id="rId17"/>
    <p:sldId id="274" r:id="rId18"/>
    <p:sldId id="275" r:id="rId19"/>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39" autoAdjust="0"/>
  </p:normalViewPr>
  <p:slideViewPr>
    <p:cSldViewPr>
      <p:cViewPr>
        <p:scale>
          <a:sx n="60" d="100"/>
          <a:sy n="60" d="100"/>
        </p:scale>
        <p:origin x="-78" y="-72"/>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varScale="1">
        <p:scale>
          <a:sx n="55" d="100"/>
          <a:sy n="55" d="100"/>
        </p:scale>
        <p:origin x="-2868" y="-96"/>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58B645D2-5527-4444-8465-872CF3BC4D6F}" type="slidenum">
              <a:rPr lang="en-GB" smtClean="0"/>
              <a:t>‹#›</a:t>
            </a:fld>
            <a:endParaRPr lang="en-GB"/>
          </a:p>
        </p:txBody>
      </p:sp>
    </p:spTree>
    <p:extLst>
      <p:ext uri="{BB962C8B-B14F-4D97-AF65-F5344CB8AC3E}">
        <p14:creationId xmlns:p14="http://schemas.microsoft.com/office/powerpoint/2010/main" val="2990891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Comparative neglect of railways within </a:t>
            </a:r>
            <a:r>
              <a:rPr lang="en-GB" dirty="0" err="1" smtClean="0"/>
              <a:t>mobilities</a:t>
            </a:r>
            <a:r>
              <a:rPr lang="en-GB" dirty="0" smtClean="0"/>
              <a:t> work. 47 references returned by search of Mobilities but no more than 10 of these are actually addressed to aspects of rail transport and only 1 examines high-speed rail (</a:t>
            </a:r>
            <a:r>
              <a:rPr lang="en-GB" dirty="0" err="1" smtClean="0"/>
              <a:t>Minns</a:t>
            </a:r>
            <a:r>
              <a:rPr lang="en-GB" dirty="0" smtClean="0"/>
              <a:t> 2013). Need for more attention to rail. Major strategic objective for the EU through the Community trans-European transport network (TEN-T) programme . “The cost of implementing the entire TEN-T is estimated at around EUR 900 billion between 1996 and 2020 (4). As far as high-speed rail is concerned, 14 priority projects (5) have been launched to develop new lines and/or upgrade existing ones at a cost of some EUR 269 billion between 1996 and 2020.” A major project</a:t>
            </a:r>
            <a:r>
              <a:rPr lang="en-GB" baseline="0" dirty="0" smtClean="0"/>
              <a:t> for the UK government as a response to critics of its short-term austerity programme.</a:t>
            </a:r>
          </a:p>
          <a:p>
            <a:endParaRPr lang="en-GB" baseline="0" dirty="0" smtClean="0"/>
          </a:p>
          <a:p>
            <a:r>
              <a:rPr lang="en-GB" baseline="0" dirty="0" smtClean="0"/>
              <a:t>This is based on work we did last year, which events have overtaken talk somewhat – elements of this argument have appeared increasingly in news media in recent weeks. On the one hand this is unfortunate, on the other it proves we’re on to something!</a:t>
            </a:r>
            <a:endParaRPr lang="en-GB" dirty="0"/>
          </a:p>
        </p:txBody>
      </p:sp>
      <p:sp>
        <p:nvSpPr>
          <p:cNvPr id="4" name="Slide Number Placeholder 3"/>
          <p:cNvSpPr>
            <a:spLocks noGrp="1"/>
          </p:cNvSpPr>
          <p:nvPr>
            <p:ph type="sldNum" sz="quarter" idx="10"/>
          </p:nvPr>
        </p:nvSpPr>
        <p:spPr/>
        <p:txBody>
          <a:bodyPr/>
          <a:lstStyle/>
          <a:p>
            <a:fld id="{58B645D2-5527-4444-8465-872CF3BC4D6F}" type="slidenum">
              <a:rPr lang="en-GB" smtClean="0"/>
              <a:t>1</a:t>
            </a:fld>
            <a:endParaRPr lang="en-GB"/>
          </a:p>
        </p:txBody>
      </p:sp>
    </p:spTree>
    <p:extLst>
      <p:ext uri="{BB962C8B-B14F-4D97-AF65-F5344CB8AC3E}">
        <p14:creationId xmlns:p14="http://schemas.microsoft.com/office/powerpoint/2010/main" val="4003737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B645D2-5527-4444-8465-872CF3BC4D6F}" type="slidenum">
              <a:rPr lang="en-GB" smtClean="0"/>
              <a:t>10</a:t>
            </a:fld>
            <a:endParaRPr lang="en-GB"/>
          </a:p>
        </p:txBody>
      </p:sp>
    </p:spTree>
    <p:extLst>
      <p:ext uri="{BB962C8B-B14F-4D97-AF65-F5344CB8AC3E}">
        <p14:creationId xmlns:p14="http://schemas.microsoft.com/office/powerpoint/2010/main" val="1143721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Government</a:t>
            </a:r>
            <a:r>
              <a:rPr lang="en-GB" baseline="0" dirty="0" smtClean="0"/>
              <a:t> vision rejected. </a:t>
            </a:r>
            <a:r>
              <a:rPr lang="en-GB" dirty="0" smtClean="0"/>
              <a:t>The National Audit Office is responsible</a:t>
            </a:r>
            <a:r>
              <a:rPr lang="en-GB" baseline="0" dirty="0" smtClean="0"/>
              <a:t> to Parliament for monitoring the efficiency and effectiveness of public expenditure.  Its reports vary in quality but its independence is widely respected. </a:t>
            </a:r>
            <a:endParaRPr lang="en-GB" dirty="0"/>
          </a:p>
        </p:txBody>
      </p:sp>
      <p:sp>
        <p:nvSpPr>
          <p:cNvPr id="4" name="Slide Number Placeholder 3"/>
          <p:cNvSpPr>
            <a:spLocks noGrp="1"/>
          </p:cNvSpPr>
          <p:nvPr>
            <p:ph type="sldNum" sz="quarter" idx="10"/>
          </p:nvPr>
        </p:nvSpPr>
        <p:spPr/>
        <p:txBody>
          <a:bodyPr/>
          <a:lstStyle/>
          <a:p>
            <a:fld id="{58B645D2-5527-4444-8465-872CF3BC4D6F}" type="slidenum">
              <a:rPr lang="en-GB" smtClean="0"/>
              <a:t>11</a:t>
            </a:fld>
            <a:endParaRPr lang="en-GB"/>
          </a:p>
        </p:txBody>
      </p:sp>
    </p:spTree>
    <p:extLst>
      <p:ext uri="{BB962C8B-B14F-4D97-AF65-F5344CB8AC3E}">
        <p14:creationId xmlns:p14="http://schemas.microsoft.com/office/powerpoint/2010/main" val="1099757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Raises</a:t>
            </a:r>
            <a:r>
              <a:rPr lang="en-GB" sz="1200" b="0" kern="1200" baseline="0" dirty="0" smtClean="0">
                <a:solidFill>
                  <a:schemeClr val="tx1"/>
                </a:solidFill>
                <a:effectLst/>
                <a:latin typeface="+mn-lt"/>
                <a:ea typeface="+mn-ea"/>
                <a:cs typeface="+mn-cs"/>
              </a:rPr>
              <a:t> question of why 2012 numbers can be trusted if 2011 can’t, give the 60 year span of the project!</a:t>
            </a:r>
            <a:r>
              <a:rPr lang="en-GB" sz="1200" b="0" kern="1200" dirty="0" smtClean="0">
                <a:solidFill>
                  <a:schemeClr val="tx1"/>
                </a:solidFill>
                <a:effectLst/>
                <a:latin typeface="+mn-lt"/>
                <a:ea typeface="+mn-ea"/>
                <a:cs typeface="+mn-cs"/>
              </a:rPr>
              <a:t/>
            </a:r>
            <a:br>
              <a:rPr lang="en-GB" sz="1200" b="0" kern="1200" dirty="0" smtClean="0">
                <a:solidFill>
                  <a:schemeClr val="tx1"/>
                </a:solidFill>
                <a:effectLst/>
                <a:latin typeface="+mn-lt"/>
                <a:ea typeface="+mn-ea"/>
                <a:cs typeface="+mn-cs"/>
              </a:rPr>
            </a:br>
            <a:r>
              <a:rPr lang="en-GB" sz="1200" b="0" kern="1200" dirty="0" smtClean="0">
                <a:solidFill>
                  <a:schemeClr val="tx1"/>
                </a:solidFill>
                <a:effectLst/>
                <a:latin typeface="+mn-lt"/>
                <a:ea typeface="+mn-ea"/>
                <a:cs typeface="+mn-cs"/>
              </a:rPr>
              <a:t/>
            </a:r>
            <a:br>
              <a:rPr lang="en-GB" sz="1200" b="0" kern="1200" dirty="0" smtClean="0">
                <a:solidFill>
                  <a:schemeClr val="tx1"/>
                </a:solidFill>
                <a:effectLst/>
                <a:latin typeface="+mn-lt"/>
                <a:ea typeface="+mn-ea"/>
                <a:cs typeface="+mn-cs"/>
              </a:rPr>
            </a:br>
            <a:r>
              <a:rPr lang="en-GB" sz="1200" b="0" kern="1200" dirty="0" smtClean="0">
                <a:solidFill>
                  <a:schemeClr val="tx1"/>
                </a:solidFill>
                <a:effectLst/>
                <a:latin typeface="+mn-lt"/>
                <a:ea typeface="+mn-ea"/>
                <a:cs typeface="+mn-cs"/>
              </a:rPr>
              <a:t>"We have never accepted the conclusion of the National Audit Office report and have consistently said this. The report depends too much on out-of-date analysis and does not give due credit for all the good progress that has been made in the 18 months since the business case they examined was produced. Ministers are entirely in agreement with this position and we will continue to contest the NAO's conclusion," he said.</a:t>
            </a:r>
            <a:br>
              <a:rPr lang="en-GB" sz="1200" b="0" kern="1200" dirty="0" smtClean="0">
                <a:solidFill>
                  <a:schemeClr val="tx1"/>
                </a:solidFill>
                <a:effectLst/>
                <a:latin typeface="+mn-lt"/>
                <a:ea typeface="+mn-ea"/>
                <a:cs typeface="+mn-cs"/>
              </a:rPr>
            </a:br>
            <a:endParaRPr lang="en-GB" dirty="0" smtClean="0"/>
          </a:p>
          <a:p>
            <a:r>
              <a:rPr lang="en-GB" dirty="0" smtClean="0"/>
              <a:t>The Ministerial bombast is on slide 2 – this is a matter</a:t>
            </a:r>
            <a:r>
              <a:rPr lang="en-GB" baseline="0" dirty="0" smtClean="0"/>
              <a:t> of national interest and status (like Concorde). Moving away from economic justification to focus on political?</a:t>
            </a:r>
            <a:endParaRPr lang="en-GB" dirty="0"/>
          </a:p>
        </p:txBody>
      </p:sp>
      <p:sp>
        <p:nvSpPr>
          <p:cNvPr id="4" name="Slide Number Placeholder 3"/>
          <p:cNvSpPr>
            <a:spLocks noGrp="1"/>
          </p:cNvSpPr>
          <p:nvPr>
            <p:ph type="sldNum" sz="quarter" idx="10"/>
          </p:nvPr>
        </p:nvSpPr>
        <p:spPr/>
        <p:txBody>
          <a:bodyPr/>
          <a:lstStyle/>
          <a:p>
            <a:fld id="{58B645D2-5527-4444-8465-872CF3BC4D6F}" type="slidenum">
              <a:rPr lang="en-GB" smtClean="0"/>
              <a:t>12</a:t>
            </a:fld>
            <a:endParaRPr lang="en-GB"/>
          </a:p>
        </p:txBody>
      </p:sp>
    </p:spTree>
    <p:extLst>
      <p:ext uri="{BB962C8B-B14F-4D97-AF65-F5344CB8AC3E}">
        <p14:creationId xmlns:p14="http://schemas.microsoft.com/office/powerpoint/2010/main" val="1872749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err="1" smtClean="0"/>
              <a:t>Silo’d</a:t>
            </a:r>
            <a:r>
              <a:rPr lang="en-GB" baseline="0" dirty="0" smtClean="0"/>
              <a:t> thinking</a:t>
            </a:r>
          </a:p>
          <a:p>
            <a:endParaRPr lang="en-GB" baseline="0" dirty="0" smtClean="0"/>
          </a:p>
          <a:p>
            <a:r>
              <a:rPr lang="en-GB" baseline="0" dirty="0" smtClean="0"/>
              <a:t>Opponents open the black box</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58B645D2-5527-4444-8465-872CF3BC4D6F}" type="slidenum">
              <a:rPr lang="en-GB" smtClean="0"/>
              <a:t>13</a:t>
            </a:fld>
            <a:endParaRPr lang="en-GB"/>
          </a:p>
        </p:txBody>
      </p:sp>
    </p:spTree>
    <p:extLst>
      <p:ext uri="{BB962C8B-B14F-4D97-AF65-F5344CB8AC3E}">
        <p14:creationId xmlns:p14="http://schemas.microsoft.com/office/powerpoint/2010/main" val="1106893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From </a:t>
            </a:r>
            <a:r>
              <a:rPr lang="en-GB" dirty="0" err="1" smtClean="0"/>
              <a:t>DfT</a:t>
            </a:r>
            <a:r>
              <a:rPr lang="en-GB" dirty="0" smtClean="0"/>
              <a:t> 2011.</a:t>
            </a:r>
            <a:r>
              <a:rPr lang="en-GB" baseline="0" dirty="0" smtClean="0"/>
              <a:t> </a:t>
            </a:r>
            <a:r>
              <a:rPr lang="en-GB" sz="1200" b="0" i="0" u="none" strike="noStrike" kern="1200" baseline="0" dirty="0" smtClean="0">
                <a:solidFill>
                  <a:schemeClr val="tx1"/>
                </a:solidFill>
                <a:latin typeface="+mn-lt"/>
                <a:ea typeface="+mn-ea"/>
                <a:cs typeface="+mn-cs"/>
              </a:rPr>
              <a:t>“past trends do not suggest any slow down in the growth in long distance rail travel.”</a:t>
            </a:r>
          </a:p>
          <a:p>
            <a:endParaRPr lang="en-GB" baseline="0" dirty="0" smtClean="0"/>
          </a:p>
          <a:p>
            <a:r>
              <a:rPr lang="en-GB" baseline="0" dirty="0" smtClean="0"/>
              <a:t>Assumption of expanding demand on basis of past history, but own data shows the decline of domestic air travel since 2005. This wasn’t due to any variables </a:t>
            </a:r>
            <a:r>
              <a:rPr lang="en-GB" baseline="0" dirty="0" err="1" smtClean="0"/>
              <a:t>DfT</a:t>
            </a:r>
            <a:r>
              <a:rPr lang="en-GB" baseline="0" dirty="0" smtClean="0"/>
              <a:t> even consider – not a declining economy, or falling population, or even environment concerns of travellers. This the result of political responses to Sept 11</a:t>
            </a:r>
            <a:r>
              <a:rPr lang="en-GB" baseline="30000" dirty="0" smtClean="0"/>
              <a:t>th</a:t>
            </a:r>
            <a:r>
              <a:rPr lang="en-GB" baseline="0" dirty="0" smtClean="0"/>
              <a:t> 2001, itself part drive by media responses to that event. New security requirements on domestic flights greatly increased the journey time relative to other modes. </a:t>
            </a:r>
          </a:p>
          <a:p>
            <a:endParaRPr lang="en-GB" baseline="0" dirty="0" smtClean="0"/>
          </a:p>
          <a:p>
            <a:r>
              <a:rPr lang="en-GB" baseline="0" dirty="0" smtClean="0"/>
              <a:t>Perfect example of the weakness of these models, whatever their sophistication. Mobilities are tightly intertwined with the society in which they occur. </a:t>
            </a:r>
          </a:p>
        </p:txBody>
      </p:sp>
      <p:sp>
        <p:nvSpPr>
          <p:cNvPr id="4" name="Slide Number Placeholder 3"/>
          <p:cNvSpPr>
            <a:spLocks noGrp="1"/>
          </p:cNvSpPr>
          <p:nvPr>
            <p:ph type="sldNum" sz="quarter" idx="10"/>
          </p:nvPr>
        </p:nvSpPr>
        <p:spPr/>
        <p:txBody>
          <a:bodyPr/>
          <a:lstStyle/>
          <a:p>
            <a:fld id="{58B645D2-5527-4444-8465-872CF3BC4D6F}" type="slidenum">
              <a:rPr lang="en-GB" smtClean="0"/>
              <a:t>14</a:t>
            </a:fld>
            <a:endParaRPr lang="en-GB"/>
          </a:p>
        </p:txBody>
      </p:sp>
    </p:spTree>
    <p:extLst>
      <p:ext uri="{BB962C8B-B14F-4D97-AF65-F5344CB8AC3E}">
        <p14:creationId xmlns:p14="http://schemas.microsoft.com/office/powerpoint/2010/main" val="1106893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Mobility problem?</a:t>
            </a:r>
            <a:r>
              <a:rPr lang="en-GB" baseline="0" dirty="0" smtClean="0"/>
              <a:t> Responding to inevitable demand? Feeding economic growth? Or is it mobility as demanded by national pride?</a:t>
            </a:r>
            <a:endParaRPr lang="en-GB" dirty="0"/>
          </a:p>
        </p:txBody>
      </p:sp>
      <p:sp>
        <p:nvSpPr>
          <p:cNvPr id="4" name="Slide Number Placeholder 3"/>
          <p:cNvSpPr>
            <a:spLocks noGrp="1"/>
          </p:cNvSpPr>
          <p:nvPr>
            <p:ph type="sldNum" sz="quarter" idx="10"/>
          </p:nvPr>
        </p:nvSpPr>
        <p:spPr/>
        <p:txBody>
          <a:bodyPr/>
          <a:lstStyle/>
          <a:p>
            <a:fld id="{58B645D2-5527-4444-8465-872CF3BC4D6F}" type="slidenum">
              <a:rPr lang="en-GB" smtClean="0"/>
              <a:t>15</a:t>
            </a:fld>
            <a:endParaRPr lang="en-GB"/>
          </a:p>
        </p:txBody>
      </p:sp>
    </p:spTree>
    <p:extLst>
      <p:ext uri="{BB962C8B-B14F-4D97-AF65-F5344CB8AC3E}">
        <p14:creationId xmlns:p14="http://schemas.microsoft.com/office/powerpoint/2010/main" val="13240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first of these is about the diversity of futures and a consensus about what we are trying to achieve rather than something that suits a narrow set</a:t>
            </a:r>
            <a:r>
              <a:rPr lang="en-GB" baseline="0" dirty="0" smtClean="0"/>
              <a:t> of London-oriented stakeholders.  </a:t>
            </a:r>
          </a:p>
          <a:p>
            <a:endParaRPr lang="en-GB" baseline="0" dirty="0" smtClean="0"/>
          </a:p>
          <a:p>
            <a:r>
              <a:rPr lang="en-GB" baseline="0" dirty="0" smtClean="0"/>
              <a:t>The second – doesn’t rely on mode specific planning each within their own silo. Rather than focus on gross measures of cost-benefit ration it might concern itself with questions of how benefits are felt. If HS2 does boost GDP, but exacerbates North South divide is that positive?</a:t>
            </a:r>
          </a:p>
          <a:p>
            <a:endParaRPr lang="en-GB" baseline="0" dirty="0" smtClean="0"/>
          </a:p>
          <a:p>
            <a:r>
              <a:rPr lang="en-GB" baseline="0" dirty="0" smtClean="0"/>
              <a:t>The third is to note that these are all competitors for mobility that are here now and realistically likely to have an impact over the next 30 years. Digital economy is another big public investment in having everyone work in a distributed fashion – at least in many professional and service industries. 3D printing is probably being overhyped in domestic terms and will still need bulk </a:t>
            </a:r>
            <a:r>
              <a:rPr lang="en-GB" baseline="0" dirty="0" err="1" smtClean="0"/>
              <a:t>feedstocks</a:t>
            </a:r>
            <a:r>
              <a:rPr lang="en-GB" baseline="0" dirty="0" smtClean="0"/>
              <a:t> to be moved around but it will have a big impact on businesses that need stockholding of replacement </a:t>
            </a:r>
            <a:r>
              <a:rPr lang="en-GB" baseline="0" dirty="0" err="1" smtClean="0"/>
              <a:t>acomponents</a:t>
            </a:r>
            <a:r>
              <a:rPr lang="en-GB" baseline="0" dirty="0" smtClean="0"/>
              <a:t> for machinery, for example. Autonomous cars fuelled by alternative fuels, perhaps travelling as co-</a:t>
            </a:r>
            <a:r>
              <a:rPr lang="en-GB" baseline="0" dirty="0" err="1" smtClean="0"/>
              <a:t>ordinted</a:t>
            </a:r>
            <a:r>
              <a:rPr lang="en-GB" baseline="0" dirty="0" smtClean="0"/>
              <a:t> ‘road trains’ could take demand away from inflexible rail.</a:t>
            </a:r>
            <a:endParaRPr lang="en-GB" dirty="0"/>
          </a:p>
        </p:txBody>
      </p:sp>
      <p:sp>
        <p:nvSpPr>
          <p:cNvPr id="4" name="Slide Number Placeholder 3"/>
          <p:cNvSpPr>
            <a:spLocks noGrp="1"/>
          </p:cNvSpPr>
          <p:nvPr>
            <p:ph type="sldNum" sz="quarter" idx="10"/>
          </p:nvPr>
        </p:nvSpPr>
        <p:spPr/>
        <p:txBody>
          <a:bodyPr/>
          <a:lstStyle/>
          <a:p>
            <a:fld id="{58B645D2-5527-4444-8465-872CF3BC4D6F}" type="slidenum">
              <a:rPr lang="en-GB" smtClean="0"/>
              <a:t>16</a:t>
            </a:fld>
            <a:endParaRPr lang="en-GB"/>
          </a:p>
        </p:txBody>
      </p:sp>
    </p:spTree>
    <p:extLst>
      <p:ext uri="{BB962C8B-B14F-4D97-AF65-F5344CB8AC3E}">
        <p14:creationId xmlns:p14="http://schemas.microsoft.com/office/powerpoint/2010/main" val="3089434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Shove:</a:t>
            </a:r>
            <a:r>
              <a:rPr lang="en-GB" baseline="0" dirty="0" smtClean="0"/>
              <a:t> “which practices currently demanding mobility might not exist in the future?”</a:t>
            </a:r>
            <a:endParaRPr lang="en-GB" dirty="0"/>
          </a:p>
        </p:txBody>
      </p:sp>
      <p:sp>
        <p:nvSpPr>
          <p:cNvPr id="4" name="Slide Number Placeholder 3"/>
          <p:cNvSpPr>
            <a:spLocks noGrp="1"/>
          </p:cNvSpPr>
          <p:nvPr>
            <p:ph type="sldNum" sz="quarter" idx="10"/>
          </p:nvPr>
        </p:nvSpPr>
        <p:spPr/>
        <p:txBody>
          <a:bodyPr/>
          <a:lstStyle/>
          <a:p>
            <a:fld id="{58B645D2-5527-4444-8465-872CF3BC4D6F}" type="slidenum">
              <a:rPr lang="en-GB" smtClean="0"/>
              <a:t>17</a:t>
            </a:fld>
            <a:endParaRPr lang="en-GB"/>
          </a:p>
        </p:txBody>
      </p:sp>
    </p:spTree>
    <p:extLst>
      <p:ext uri="{BB962C8B-B14F-4D97-AF65-F5344CB8AC3E}">
        <p14:creationId xmlns:p14="http://schemas.microsoft.com/office/powerpoint/2010/main" val="1646756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Comparative neglect of railways within </a:t>
            </a:r>
            <a:r>
              <a:rPr lang="en-GB" dirty="0" err="1" smtClean="0"/>
              <a:t>mobilities</a:t>
            </a:r>
            <a:r>
              <a:rPr lang="en-GB" dirty="0" smtClean="0"/>
              <a:t> work. 47 references returned by search of Mobilities but no more than 10 of these are actually addressed to aspects of rail transport and only 1 examines high-speed rail (</a:t>
            </a:r>
            <a:r>
              <a:rPr lang="en-GB" dirty="0" err="1" smtClean="0"/>
              <a:t>Minns</a:t>
            </a:r>
            <a:r>
              <a:rPr lang="en-GB" dirty="0" smtClean="0"/>
              <a:t> 2013). Need for more attention to rail. Major strategic objective for the EU through the Community trans-European transport network (TEN-T) programme . “The cost of implementing the entire TEN-T is estimated at around EUR 900 billion between 1996 and 2020 (4). As far as high-speed rail is concerned, 14 priority projects (5) have been launched to develop new lines and/or upgrade existing ones at a cost of some EUR 269 billion between 1996 and 2020.” A major project</a:t>
            </a:r>
            <a:r>
              <a:rPr lang="en-GB" baseline="0" dirty="0" smtClean="0"/>
              <a:t> for the UK government as a response to critics of its short-term austerity programme</a:t>
            </a:r>
            <a:endParaRPr lang="en-GB" dirty="0"/>
          </a:p>
        </p:txBody>
      </p:sp>
      <p:sp>
        <p:nvSpPr>
          <p:cNvPr id="4" name="Slide Number Placeholder 3"/>
          <p:cNvSpPr>
            <a:spLocks noGrp="1"/>
          </p:cNvSpPr>
          <p:nvPr>
            <p:ph type="sldNum" sz="quarter" idx="10"/>
          </p:nvPr>
        </p:nvSpPr>
        <p:spPr/>
        <p:txBody>
          <a:bodyPr/>
          <a:lstStyle/>
          <a:p>
            <a:fld id="{58B645D2-5527-4444-8465-872CF3BC4D6F}"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4003737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B645D2-5527-4444-8465-872CF3BC4D6F}" type="slidenum">
              <a:rPr lang="en-GB" smtClean="0"/>
              <a:t>2</a:t>
            </a:fld>
            <a:endParaRPr lang="en-GB"/>
          </a:p>
        </p:txBody>
      </p:sp>
    </p:spTree>
    <p:extLst>
      <p:ext uri="{BB962C8B-B14F-4D97-AF65-F5344CB8AC3E}">
        <p14:creationId xmlns:p14="http://schemas.microsoft.com/office/powerpoint/2010/main" val="39402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HS2 as a case study. This is being promoted by</a:t>
            </a:r>
            <a:r>
              <a:rPr lang="en-GB" baseline="0" dirty="0" smtClean="0"/>
              <a:t> the UK government through g</a:t>
            </a:r>
            <a:r>
              <a:rPr lang="en-GB" dirty="0" smtClean="0"/>
              <a:t>lossy PR with</a:t>
            </a:r>
            <a:r>
              <a:rPr lang="en-GB" baseline="0" dirty="0" smtClean="0"/>
              <a:t> lots of bucolic imagery of trains gliding silently through virgin countryside. A Grand Project that will transform the country’s economy, promote regional development – redressing inequalities in growth and employment opportunities, free up existing tracks for transfer of freight from road and more commuter capacity.  Environmentally friendly.  </a:t>
            </a:r>
            <a:endParaRPr lang="en-GB" dirty="0"/>
          </a:p>
        </p:txBody>
      </p:sp>
      <p:sp>
        <p:nvSpPr>
          <p:cNvPr id="4" name="Slide Number Placeholder 3"/>
          <p:cNvSpPr>
            <a:spLocks noGrp="1"/>
          </p:cNvSpPr>
          <p:nvPr>
            <p:ph type="sldNum" sz="quarter" idx="10"/>
          </p:nvPr>
        </p:nvSpPr>
        <p:spPr/>
        <p:txBody>
          <a:bodyPr/>
          <a:lstStyle/>
          <a:p>
            <a:fld id="{58B645D2-5527-4444-8465-872CF3BC4D6F}" type="slidenum">
              <a:rPr lang="en-GB" smtClean="0"/>
              <a:t>3</a:t>
            </a:fld>
            <a:endParaRPr lang="en-GB"/>
          </a:p>
        </p:txBody>
      </p:sp>
    </p:spTree>
    <p:extLst>
      <p:ext uri="{BB962C8B-B14F-4D97-AF65-F5344CB8AC3E}">
        <p14:creationId xmlns:p14="http://schemas.microsoft.com/office/powerpoint/2010/main" val="2266374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public subsidy</a:t>
            </a:r>
            <a:r>
              <a:rPr lang="en-GB" baseline="0" dirty="0" smtClean="0"/>
              <a:t> to already privileged travellers. </a:t>
            </a:r>
            <a:r>
              <a:rPr lang="en-GB" dirty="0" smtClean="0"/>
              <a:t>Sophistication of opposition. (return to with</a:t>
            </a:r>
            <a:r>
              <a:rPr lang="en-GB" baseline="0" dirty="0" smtClean="0"/>
              <a:t> discussion of challenge of using future vision to sell project)</a:t>
            </a:r>
            <a:endParaRPr lang="en-GB" dirty="0"/>
          </a:p>
        </p:txBody>
      </p:sp>
      <p:sp>
        <p:nvSpPr>
          <p:cNvPr id="4" name="Slide Number Placeholder 3"/>
          <p:cNvSpPr>
            <a:spLocks noGrp="1"/>
          </p:cNvSpPr>
          <p:nvPr>
            <p:ph type="sldNum" sz="quarter" idx="10"/>
          </p:nvPr>
        </p:nvSpPr>
        <p:spPr/>
        <p:txBody>
          <a:bodyPr/>
          <a:lstStyle/>
          <a:p>
            <a:fld id="{58B645D2-5527-4444-8465-872CF3BC4D6F}" type="slidenum">
              <a:rPr lang="en-GB" smtClean="0"/>
              <a:t>4</a:t>
            </a:fld>
            <a:endParaRPr lang="en-GB"/>
          </a:p>
        </p:txBody>
      </p:sp>
    </p:spTree>
    <p:extLst>
      <p:ext uri="{BB962C8B-B14F-4D97-AF65-F5344CB8AC3E}">
        <p14:creationId xmlns:p14="http://schemas.microsoft.com/office/powerpoint/2010/main" val="277920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Main approach to stabilization is cost-benefit (or benefit-cost analysis).  As the next few slides</a:t>
            </a:r>
            <a:r>
              <a:rPr lang="en-GB" baseline="0" dirty="0" smtClean="0"/>
              <a:t> show, this has manifestly failed. </a:t>
            </a:r>
          </a:p>
          <a:p>
            <a:endParaRPr lang="en-GB" baseline="0" dirty="0" smtClean="0"/>
          </a:p>
          <a:p>
            <a:r>
              <a:rPr lang="en-GB" baseline="0" dirty="0" smtClean="0"/>
              <a:t>1:24 to 49m  London-Birmingham</a:t>
            </a:r>
          </a:p>
          <a:p>
            <a:r>
              <a:rPr lang="en-GB" baseline="0" dirty="0" smtClean="0"/>
              <a:t>2:08 to 1:13 London-Manchester</a:t>
            </a:r>
            <a:endParaRPr lang="en-GB" dirty="0"/>
          </a:p>
        </p:txBody>
      </p:sp>
      <p:sp>
        <p:nvSpPr>
          <p:cNvPr id="4" name="Slide Number Placeholder 3"/>
          <p:cNvSpPr>
            <a:spLocks noGrp="1"/>
          </p:cNvSpPr>
          <p:nvPr>
            <p:ph type="sldNum" sz="quarter" idx="10"/>
          </p:nvPr>
        </p:nvSpPr>
        <p:spPr/>
        <p:txBody>
          <a:bodyPr/>
          <a:lstStyle/>
          <a:p>
            <a:fld id="{58B645D2-5527-4444-8465-872CF3BC4D6F}" type="slidenum">
              <a:rPr lang="en-GB" smtClean="0"/>
              <a:t>5</a:t>
            </a:fld>
            <a:endParaRPr lang="en-GB"/>
          </a:p>
        </p:txBody>
      </p:sp>
    </p:spTree>
    <p:extLst>
      <p:ext uri="{BB962C8B-B14F-4D97-AF65-F5344CB8AC3E}">
        <p14:creationId xmlns:p14="http://schemas.microsoft.com/office/powerpoint/2010/main" val="2279430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2011</a:t>
            </a:r>
            <a:r>
              <a:rPr lang="en-GB" baseline="0" dirty="0" smtClean="0"/>
              <a:t> document laid out the sensitivity tests ran on the model. These are intended to establish the robustness of it by testing what impact changing the key variables has on the bottom line. In light of the </a:t>
            </a:r>
            <a:r>
              <a:rPr lang="en-GB" baseline="0" dirty="0" err="1" smtClean="0"/>
              <a:t>ongoing</a:t>
            </a:r>
            <a:r>
              <a:rPr lang="en-GB" baseline="0" dirty="0" smtClean="0"/>
              <a:t> opposition, this can be read as an acknowledgement of uncertainty, and a weakening of the vision.</a:t>
            </a:r>
          </a:p>
          <a:p>
            <a:endParaRPr lang="en-GB" baseline="0" dirty="0" smtClean="0"/>
          </a:p>
          <a:p>
            <a:r>
              <a:rPr lang="en-GB" baseline="0" dirty="0" smtClean="0"/>
              <a:t>Economic case which was the cornerstone of the HS2 future has continually been eroded, but 2012 it was just 1.4. (Government classify a ‘High’ return as 2-4)</a:t>
            </a:r>
            <a:endParaRPr lang="en-GB" dirty="0"/>
          </a:p>
        </p:txBody>
      </p:sp>
      <p:sp>
        <p:nvSpPr>
          <p:cNvPr id="4" name="Slide Number Placeholder 3"/>
          <p:cNvSpPr>
            <a:spLocks noGrp="1"/>
          </p:cNvSpPr>
          <p:nvPr>
            <p:ph type="sldNum" sz="quarter" idx="10"/>
          </p:nvPr>
        </p:nvSpPr>
        <p:spPr/>
        <p:txBody>
          <a:bodyPr/>
          <a:lstStyle/>
          <a:p>
            <a:fld id="{58B645D2-5527-4444-8465-872CF3BC4D6F}" type="slidenum">
              <a:rPr lang="en-GB" smtClean="0"/>
              <a:t>6</a:t>
            </a:fld>
            <a:endParaRPr lang="en-GB"/>
          </a:p>
        </p:txBody>
      </p:sp>
    </p:spTree>
    <p:extLst>
      <p:ext uri="{BB962C8B-B14F-4D97-AF65-F5344CB8AC3E}">
        <p14:creationId xmlns:p14="http://schemas.microsoft.com/office/powerpoint/2010/main" val="330661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three slides are assembled from a variety of think-tanks that would not otherwise be expected to agree on much</a:t>
            </a:r>
            <a:r>
              <a:rPr lang="en-GB" baseline="0" dirty="0" smtClean="0"/>
              <a:t> like the Institute of Economic Affairs, the New Economics Foundation</a:t>
            </a:r>
          </a:p>
          <a:p>
            <a:r>
              <a:rPr lang="en-GB" baseline="0" dirty="0" smtClean="0"/>
              <a:t>Alternatives – like multiple smaller scale rail projects, bike infrastructure in cities</a:t>
            </a:r>
          </a:p>
          <a:p>
            <a:r>
              <a:rPr lang="en-GB" baseline="0" dirty="0" smtClean="0"/>
              <a:t>Demand forecasts – </a:t>
            </a:r>
            <a:r>
              <a:rPr lang="en-GB" sz="1200" b="0" i="0" u="none" strike="noStrike" kern="1200" baseline="0" dirty="0" smtClean="0">
                <a:solidFill>
                  <a:schemeClr val="tx1"/>
                </a:solidFill>
                <a:latin typeface="+mn-lt"/>
                <a:ea typeface="+mn-ea"/>
                <a:cs typeface="+mn-cs"/>
              </a:rPr>
              <a:t>“past trends do not suggest any slow down in the growth in long distance rail travel. We could therefore project positive rail growth over the whole life of the scheme. However, given how far ahead we are looking, we have taken a more cautious approach”</a:t>
            </a:r>
            <a:endParaRPr lang="en-GB" dirty="0"/>
          </a:p>
        </p:txBody>
      </p:sp>
      <p:sp>
        <p:nvSpPr>
          <p:cNvPr id="4" name="Slide Number Placeholder 3"/>
          <p:cNvSpPr>
            <a:spLocks noGrp="1"/>
          </p:cNvSpPr>
          <p:nvPr>
            <p:ph type="sldNum" sz="quarter" idx="10"/>
          </p:nvPr>
        </p:nvSpPr>
        <p:spPr/>
        <p:txBody>
          <a:bodyPr/>
          <a:lstStyle/>
          <a:p>
            <a:fld id="{58B645D2-5527-4444-8465-872CF3BC4D6F}" type="slidenum">
              <a:rPr lang="en-GB" smtClean="0"/>
              <a:t>7</a:t>
            </a:fld>
            <a:endParaRPr lang="en-GB"/>
          </a:p>
        </p:txBody>
      </p:sp>
    </p:spTree>
    <p:extLst>
      <p:ext uri="{BB962C8B-B14F-4D97-AF65-F5344CB8AC3E}">
        <p14:creationId xmlns:p14="http://schemas.microsoft.com/office/powerpoint/2010/main" val="2600859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a:r>
            <a:r>
              <a:rPr lang="en-US" dirty="0" smtClean="0"/>
              <a:t>A central part of the Government’s current economic case for HS2 is that time spent on a train is unproductive. However, the </a:t>
            </a:r>
            <a:r>
              <a:rPr lang="en-US" dirty="0" err="1" smtClean="0"/>
              <a:t>IoD</a:t>
            </a:r>
            <a:r>
              <a:rPr lang="en-US" dirty="0" smtClean="0"/>
              <a:t> research shows that this assumption is wildly inaccurate, as </a:t>
            </a:r>
            <a:r>
              <a:rPr lang="en-US" b="1" dirty="0" smtClean="0"/>
              <a:t>only 6 per cent of directors say they never work on a train</a:t>
            </a:r>
            <a:r>
              <a:rPr lang="en-US" dirty="0" smtClean="0"/>
              <a:t>. 48 per cent of members say they spend at least half of the journey working, 26 per cent work for between a quarter and half the time, and 21 per cent spend up to a quarter of the journey time working productively. ” Institute</a:t>
            </a:r>
            <a:r>
              <a:rPr lang="en-US" baseline="0" dirty="0" smtClean="0"/>
              <a:t> of Directors</a:t>
            </a:r>
          </a:p>
          <a:p>
            <a:endParaRPr lang="en-US" baseline="0" dirty="0" smtClean="0"/>
          </a:p>
          <a:p>
            <a:r>
              <a:rPr lang="en-US" baseline="0" dirty="0" smtClean="0"/>
              <a:t>£79k in top 5% of earners. Mobility for the elites - </a:t>
            </a:r>
            <a:r>
              <a:rPr lang="en-US" baseline="0" dirty="0" err="1" smtClean="0"/>
              <a:t>stratas</a:t>
            </a:r>
            <a:endParaRPr lang="en-GB" dirty="0"/>
          </a:p>
        </p:txBody>
      </p:sp>
      <p:sp>
        <p:nvSpPr>
          <p:cNvPr id="4" name="Slide Number Placeholder 3"/>
          <p:cNvSpPr>
            <a:spLocks noGrp="1"/>
          </p:cNvSpPr>
          <p:nvPr>
            <p:ph type="sldNum" sz="quarter" idx="10"/>
          </p:nvPr>
        </p:nvSpPr>
        <p:spPr/>
        <p:txBody>
          <a:bodyPr/>
          <a:lstStyle/>
          <a:p>
            <a:fld id="{58B645D2-5527-4444-8465-872CF3BC4D6F}" type="slidenum">
              <a:rPr lang="en-GB" smtClean="0"/>
              <a:t>8</a:t>
            </a:fld>
            <a:endParaRPr lang="en-GB"/>
          </a:p>
        </p:txBody>
      </p:sp>
    </p:spTree>
    <p:extLst>
      <p:ext uri="{BB962C8B-B14F-4D97-AF65-F5344CB8AC3E}">
        <p14:creationId xmlns:p14="http://schemas.microsoft.com/office/powerpoint/2010/main" val="2111076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CO</a:t>
            </a:r>
            <a:r>
              <a:rPr lang="en-GB" sz="2400" baseline="-25000" dirty="0" smtClean="0"/>
              <a:t>2</a:t>
            </a:r>
            <a:r>
              <a:rPr lang="en-GB" dirty="0" smtClean="0"/>
              <a:t> reductions from travellers switching from domestic flights to HS2 can only be realized if the airport slots that were used for domestic flights are closed. This seems unlikely in the context of calls for expanded aviation capacity.</a:t>
            </a:r>
          </a:p>
          <a:p>
            <a:r>
              <a:rPr lang="en-GB" sz="1200" b="0" kern="1200" dirty="0" smtClean="0">
                <a:solidFill>
                  <a:schemeClr val="tx1"/>
                </a:solidFill>
                <a:effectLst/>
                <a:latin typeface="+mn-lt"/>
                <a:ea typeface="+mn-ea"/>
                <a:cs typeface="+mn-cs"/>
              </a:rPr>
              <a:t/>
            </a:r>
            <a:br>
              <a:rPr lang="en-GB" sz="1200" b="0" kern="1200" dirty="0" smtClean="0">
                <a:solidFill>
                  <a:schemeClr val="tx1"/>
                </a:solidFill>
                <a:effectLst/>
                <a:latin typeface="+mn-lt"/>
                <a:ea typeface="+mn-ea"/>
                <a:cs typeface="+mn-cs"/>
              </a:rPr>
            </a:b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B645D2-5527-4444-8465-872CF3BC4D6F}" type="slidenum">
              <a:rPr lang="en-GB" smtClean="0"/>
              <a:t>9</a:t>
            </a:fld>
            <a:endParaRPr lang="en-GB"/>
          </a:p>
        </p:txBody>
      </p:sp>
    </p:spTree>
    <p:extLst>
      <p:ext uri="{BB962C8B-B14F-4D97-AF65-F5344CB8AC3E}">
        <p14:creationId xmlns:p14="http://schemas.microsoft.com/office/powerpoint/2010/main" val="14775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C05674-C57A-4B4E-825B-195914389E59}" type="slidenum">
              <a:rPr lang="en-GB" smtClean="0"/>
              <a:t>‹#›</a:t>
            </a:fld>
            <a:endParaRPr lang="en-GB"/>
          </a:p>
        </p:txBody>
      </p:sp>
    </p:spTree>
    <p:extLst>
      <p:ext uri="{BB962C8B-B14F-4D97-AF65-F5344CB8AC3E}">
        <p14:creationId xmlns:p14="http://schemas.microsoft.com/office/powerpoint/2010/main" val="899706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C05674-C57A-4B4E-825B-195914389E59}" type="slidenum">
              <a:rPr lang="en-GB" smtClean="0"/>
              <a:t>‹#›</a:t>
            </a:fld>
            <a:endParaRPr lang="en-GB"/>
          </a:p>
        </p:txBody>
      </p:sp>
    </p:spTree>
    <p:extLst>
      <p:ext uri="{BB962C8B-B14F-4D97-AF65-F5344CB8AC3E}">
        <p14:creationId xmlns:p14="http://schemas.microsoft.com/office/powerpoint/2010/main" val="791845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C05674-C57A-4B4E-825B-195914389E59}" type="slidenum">
              <a:rPr lang="en-GB" smtClean="0"/>
              <a:t>‹#›</a:t>
            </a:fld>
            <a:endParaRPr lang="en-GB"/>
          </a:p>
        </p:txBody>
      </p:sp>
    </p:spTree>
    <p:extLst>
      <p:ext uri="{BB962C8B-B14F-4D97-AF65-F5344CB8AC3E}">
        <p14:creationId xmlns:p14="http://schemas.microsoft.com/office/powerpoint/2010/main" val="1644092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C05674-C57A-4B4E-825B-195914389E59}" type="slidenum">
              <a:rPr lang="en-GB" smtClean="0"/>
              <a:t>‹#›</a:t>
            </a:fld>
            <a:endParaRPr lang="en-GB"/>
          </a:p>
        </p:txBody>
      </p:sp>
    </p:spTree>
    <p:extLst>
      <p:ext uri="{BB962C8B-B14F-4D97-AF65-F5344CB8AC3E}">
        <p14:creationId xmlns:p14="http://schemas.microsoft.com/office/powerpoint/2010/main" val="2079182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C05674-C57A-4B4E-825B-195914389E59}" type="slidenum">
              <a:rPr lang="en-GB" smtClean="0"/>
              <a:t>‹#›</a:t>
            </a:fld>
            <a:endParaRPr lang="en-GB"/>
          </a:p>
        </p:txBody>
      </p:sp>
    </p:spTree>
    <p:extLst>
      <p:ext uri="{BB962C8B-B14F-4D97-AF65-F5344CB8AC3E}">
        <p14:creationId xmlns:p14="http://schemas.microsoft.com/office/powerpoint/2010/main" val="3344486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C05674-C57A-4B4E-825B-195914389E59}" type="slidenum">
              <a:rPr lang="en-GB" smtClean="0"/>
              <a:t>‹#›</a:t>
            </a:fld>
            <a:endParaRPr lang="en-GB"/>
          </a:p>
        </p:txBody>
      </p:sp>
    </p:spTree>
    <p:extLst>
      <p:ext uri="{BB962C8B-B14F-4D97-AF65-F5344CB8AC3E}">
        <p14:creationId xmlns:p14="http://schemas.microsoft.com/office/powerpoint/2010/main" val="372204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C05674-C57A-4B4E-825B-195914389E59}" type="slidenum">
              <a:rPr lang="en-GB" smtClean="0"/>
              <a:t>‹#›</a:t>
            </a:fld>
            <a:endParaRPr lang="en-GB"/>
          </a:p>
        </p:txBody>
      </p:sp>
    </p:spTree>
    <p:extLst>
      <p:ext uri="{BB962C8B-B14F-4D97-AF65-F5344CB8AC3E}">
        <p14:creationId xmlns:p14="http://schemas.microsoft.com/office/powerpoint/2010/main" val="358456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C05674-C57A-4B4E-825B-195914389E59}" type="slidenum">
              <a:rPr lang="en-GB" smtClean="0"/>
              <a:t>‹#›</a:t>
            </a:fld>
            <a:endParaRPr lang="en-GB"/>
          </a:p>
        </p:txBody>
      </p:sp>
    </p:spTree>
    <p:extLst>
      <p:ext uri="{BB962C8B-B14F-4D97-AF65-F5344CB8AC3E}">
        <p14:creationId xmlns:p14="http://schemas.microsoft.com/office/powerpoint/2010/main" val="3739494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C05674-C57A-4B4E-825B-195914389E59}" type="slidenum">
              <a:rPr lang="en-GB" smtClean="0"/>
              <a:t>‹#›</a:t>
            </a:fld>
            <a:endParaRPr lang="en-GB"/>
          </a:p>
        </p:txBody>
      </p:sp>
    </p:spTree>
    <p:extLst>
      <p:ext uri="{BB962C8B-B14F-4D97-AF65-F5344CB8AC3E}">
        <p14:creationId xmlns:p14="http://schemas.microsoft.com/office/powerpoint/2010/main" val="1134357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C05674-C57A-4B4E-825B-195914389E59}" type="slidenum">
              <a:rPr lang="en-GB" smtClean="0"/>
              <a:t>‹#›</a:t>
            </a:fld>
            <a:endParaRPr lang="en-GB"/>
          </a:p>
        </p:txBody>
      </p:sp>
    </p:spTree>
    <p:extLst>
      <p:ext uri="{BB962C8B-B14F-4D97-AF65-F5344CB8AC3E}">
        <p14:creationId xmlns:p14="http://schemas.microsoft.com/office/powerpoint/2010/main" val="4205043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C05674-C57A-4B4E-825B-195914389E59}" type="slidenum">
              <a:rPr lang="en-GB" smtClean="0"/>
              <a:t>‹#›</a:t>
            </a:fld>
            <a:endParaRPr lang="en-GB"/>
          </a:p>
        </p:txBody>
      </p:sp>
      <p:pic>
        <p:nvPicPr>
          <p:cNvPr id="9" name="Picture 3" descr="Horizon DER 200 pixels.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520" y="6021288"/>
            <a:ext cx="16478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327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C05674-C57A-4B4E-825B-195914389E59}" type="slidenum">
              <a:rPr lang="en-GB" smtClean="0"/>
              <a:t>‹#›</a:t>
            </a:fld>
            <a:endParaRPr lang="en-GB"/>
          </a:p>
        </p:txBody>
      </p:sp>
    </p:spTree>
    <p:extLst>
      <p:ext uri="{BB962C8B-B14F-4D97-AF65-F5344CB8AC3E}">
        <p14:creationId xmlns:p14="http://schemas.microsoft.com/office/powerpoint/2010/main" val="168456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05674-C57A-4B4E-825B-195914389E59}" type="slidenum">
              <a:rPr lang="en-GB" smtClean="0"/>
              <a:t>‹#›</a:t>
            </a:fld>
            <a:endParaRPr lang="en-GB"/>
          </a:p>
        </p:txBody>
      </p:sp>
      <p:pic>
        <p:nvPicPr>
          <p:cNvPr id="2050" name="Picture 3" descr="Horizon DER 200 pixels.t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51520" y="6021288"/>
            <a:ext cx="16478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516216" y="6021288"/>
            <a:ext cx="2448271" cy="69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4889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4" r:id="rId9"/>
    <p:sldLayoutId id="2147483681" r:id="rId10"/>
    <p:sldLayoutId id="2147483682" r:id="rId11"/>
    <p:sldLayoutId id="2147483683"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Constructing Mobility Futures: The Case of HS2</a:t>
            </a:r>
          </a:p>
        </p:txBody>
      </p:sp>
      <p:sp>
        <p:nvSpPr>
          <p:cNvPr id="3" name="Subtitle 2"/>
          <p:cNvSpPr>
            <a:spLocks noGrp="1"/>
          </p:cNvSpPr>
          <p:nvPr>
            <p:ph type="subTitle" idx="1"/>
          </p:nvPr>
        </p:nvSpPr>
        <p:spPr/>
        <p:txBody>
          <a:bodyPr/>
          <a:lstStyle/>
          <a:p>
            <a:r>
              <a:rPr lang="en-GB" dirty="0"/>
              <a:t>Murray Goulden</a:t>
            </a:r>
          </a:p>
          <a:p>
            <a:r>
              <a:rPr lang="en-GB" dirty="0" smtClean="0"/>
              <a:t>Robert Dingwall</a:t>
            </a:r>
          </a:p>
        </p:txBody>
      </p:sp>
      <p:sp>
        <p:nvSpPr>
          <p:cNvPr id="4" name="Slide Number Placeholder 3"/>
          <p:cNvSpPr>
            <a:spLocks noGrp="1"/>
          </p:cNvSpPr>
          <p:nvPr>
            <p:ph type="sldNum" sz="quarter" idx="12"/>
          </p:nvPr>
        </p:nvSpPr>
        <p:spPr/>
        <p:txBody>
          <a:bodyPr/>
          <a:lstStyle/>
          <a:p>
            <a:fld id="{D2C05674-C57A-4B4E-825B-195914389E59}" type="slidenum">
              <a:rPr lang="en-GB" smtClean="0"/>
              <a:t>1</a:t>
            </a:fld>
            <a:endParaRPr lang="en-GB"/>
          </a:p>
        </p:txBody>
      </p:sp>
    </p:spTree>
    <p:extLst>
      <p:ext uri="{BB962C8B-B14F-4D97-AF65-F5344CB8AC3E}">
        <p14:creationId xmlns:p14="http://schemas.microsoft.com/office/powerpoint/2010/main" val="1747703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Collapsing Benefit Cost Ratio</a:t>
            </a:r>
            <a:endParaRPr lang="en-GB" b="1" dirty="0"/>
          </a:p>
        </p:txBody>
      </p:sp>
      <p:sp>
        <p:nvSpPr>
          <p:cNvPr id="3" name="Content Placeholder 2"/>
          <p:cNvSpPr>
            <a:spLocks noGrp="1"/>
          </p:cNvSpPr>
          <p:nvPr>
            <p:ph sz="half" idx="1"/>
          </p:nvPr>
        </p:nvSpPr>
        <p:spPr>
          <a:xfrm>
            <a:off x="251520" y="1556792"/>
            <a:ext cx="4038600" cy="4525963"/>
          </a:xfrm>
        </p:spPr>
        <p:txBody>
          <a:bodyPr/>
          <a:lstStyle/>
          <a:p>
            <a:r>
              <a:rPr lang="en-GB" dirty="0" smtClean="0"/>
              <a:t>Critics now see this as well below 1:1</a:t>
            </a:r>
          </a:p>
          <a:p>
            <a:pPr lvl="1"/>
            <a:r>
              <a:rPr lang="en-GB" dirty="0" smtClean="0"/>
              <a:t>Economically, the UK would actually lose on this investment. </a:t>
            </a:r>
            <a:endParaRPr lang="en-GB" dirty="0"/>
          </a:p>
        </p:txBody>
      </p:sp>
      <p:pic>
        <p:nvPicPr>
          <p:cNvPr id="4098" name="Picture 2" descr="C:\Users\lbzmsg\Desktop\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243" y="1700808"/>
            <a:ext cx="4985001" cy="374441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2C05674-C57A-4B4E-825B-195914389E59}" type="slidenum">
              <a:rPr lang="en-GB" smtClean="0"/>
              <a:t>10</a:t>
            </a:fld>
            <a:endParaRPr lang="en-GB"/>
          </a:p>
        </p:txBody>
      </p:sp>
    </p:spTree>
    <p:extLst>
      <p:ext uri="{BB962C8B-B14F-4D97-AF65-F5344CB8AC3E}">
        <p14:creationId xmlns:p14="http://schemas.microsoft.com/office/powerpoint/2010/main" val="272804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National Audit Office 2013</a:t>
            </a:r>
            <a:endParaRPr lang="en-GB" b="1" dirty="0"/>
          </a:p>
        </p:txBody>
      </p:sp>
      <p:sp>
        <p:nvSpPr>
          <p:cNvPr id="3" name="Content Placeholder 2"/>
          <p:cNvSpPr>
            <a:spLocks noGrp="1"/>
          </p:cNvSpPr>
          <p:nvPr>
            <p:ph idx="1"/>
          </p:nvPr>
        </p:nvSpPr>
        <p:spPr>
          <a:xfrm>
            <a:off x="323528" y="1556792"/>
            <a:ext cx="8568952" cy="3947120"/>
          </a:xfrm>
        </p:spPr>
        <p:txBody>
          <a:bodyPr>
            <a:noAutofit/>
          </a:bodyPr>
          <a:lstStyle/>
          <a:p>
            <a:pPr marL="0" indent="0">
              <a:spcBef>
                <a:spcPts val="600"/>
              </a:spcBef>
              <a:spcAft>
                <a:spcPts val="600"/>
              </a:spcAft>
              <a:buNone/>
            </a:pPr>
            <a:r>
              <a:rPr lang="en-GB" sz="2000" b="1" dirty="0"/>
              <a:t>High Speed 2 is at a very early stage of planning and development and, as such, we </a:t>
            </a:r>
            <a:r>
              <a:rPr lang="en-GB" sz="2000" b="1" dirty="0">
                <a:solidFill>
                  <a:schemeClr val="accent1"/>
                </a:solidFill>
              </a:rPr>
              <a:t>cannot conclude </a:t>
            </a:r>
            <a:r>
              <a:rPr lang="en-GB" sz="2000" b="1" dirty="0"/>
              <a:t>on whether the programme is likely to deliver </a:t>
            </a:r>
            <a:r>
              <a:rPr lang="en-GB" sz="2000" b="1" dirty="0">
                <a:solidFill>
                  <a:schemeClr val="accent1"/>
                </a:solidFill>
              </a:rPr>
              <a:t>value for money</a:t>
            </a:r>
            <a:r>
              <a:rPr lang="en-GB" sz="2000" b="1" dirty="0"/>
              <a:t>. The cost and benefit estimates in its economic case are </a:t>
            </a:r>
            <a:r>
              <a:rPr lang="en-GB" sz="2000" b="1" dirty="0">
                <a:solidFill>
                  <a:schemeClr val="accent1"/>
                </a:solidFill>
              </a:rPr>
              <a:t>uncertain </a:t>
            </a:r>
            <a:r>
              <a:rPr lang="en-GB" sz="2000" b="1" dirty="0"/>
              <a:t>and will change because the programme is at an early stage. Furthermore, there have been </a:t>
            </a:r>
            <a:r>
              <a:rPr lang="en-GB" sz="2000" b="1" dirty="0">
                <a:solidFill>
                  <a:schemeClr val="accent1"/>
                </a:solidFill>
              </a:rPr>
              <a:t>past errors </a:t>
            </a:r>
            <a:r>
              <a:rPr lang="en-GB" sz="2000" b="1" dirty="0">
                <a:solidFill>
                  <a:schemeClr val="tx2">
                    <a:lumMod val="60000"/>
                    <a:lumOff val="40000"/>
                  </a:schemeClr>
                </a:solidFill>
              </a:rPr>
              <a:t>in the underlying model </a:t>
            </a:r>
            <a:r>
              <a:rPr lang="en-GB" sz="2000" b="1" dirty="0"/>
              <a:t>and some </a:t>
            </a:r>
            <a:r>
              <a:rPr lang="en-GB" sz="2000" b="1" dirty="0">
                <a:solidFill>
                  <a:schemeClr val="accent1"/>
                </a:solidFill>
              </a:rPr>
              <a:t>key data needs to be updated</a:t>
            </a:r>
            <a:r>
              <a:rPr lang="en-GB" sz="2000" b="1" dirty="0"/>
              <a:t>. In presenting its case for investment, the Department has </a:t>
            </a:r>
            <a:r>
              <a:rPr lang="en-GB" sz="2000" b="1" dirty="0">
                <a:solidFill>
                  <a:schemeClr val="accent1"/>
                </a:solidFill>
              </a:rPr>
              <a:t>poorly articulated </a:t>
            </a:r>
            <a:r>
              <a:rPr lang="en-GB" sz="2000" b="1" dirty="0"/>
              <a:t>the strategic need for a transformation in rail capacity and how High Speed 2 will help rebalance economic growth. The Department and HS2 Limited have started a lot of work recently to strengthen the evidence and analysis on which the case is based. The challenging programme timetable, however, makes delivering this work difficult and </a:t>
            </a:r>
            <a:r>
              <a:rPr lang="en-GB" sz="2000" b="1" dirty="0">
                <a:solidFill>
                  <a:schemeClr val="accent1"/>
                </a:solidFill>
              </a:rPr>
              <a:t>increases the risks </a:t>
            </a:r>
            <a:r>
              <a:rPr lang="en-GB" sz="2000" b="1" dirty="0"/>
              <a:t>that the programme will have a </a:t>
            </a:r>
            <a:r>
              <a:rPr lang="en-GB" sz="2000" b="1" dirty="0">
                <a:solidFill>
                  <a:schemeClr val="accent1"/>
                </a:solidFill>
              </a:rPr>
              <a:t>weak foundation </a:t>
            </a:r>
            <a:r>
              <a:rPr lang="en-GB" sz="2000" b="1" dirty="0"/>
              <a:t>for securing and demonstrating success in the future.</a:t>
            </a:r>
          </a:p>
        </p:txBody>
      </p:sp>
      <p:sp>
        <p:nvSpPr>
          <p:cNvPr id="4" name="Slide Number Placeholder 3"/>
          <p:cNvSpPr>
            <a:spLocks noGrp="1"/>
          </p:cNvSpPr>
          <p:nvPr>
            <p:ph type="sldNum" sz="quarter" idx="12"/>
          </p:nvPr>
        </p:nvSpPr>
        <p:spPr/>
        <p:txBody>
          <a:bodyPr/>
          <a:lstStyle/>
          <a:p>
            <a:fld id="{D2C05674-C57A-4B4E-825B-195914389E59}" type="slidenum">
              <a:rPr lang="en-GB" smtClean="0"/>
              <a:t>11</a:t>
            </a:fld>
            <a:endParaRPr lang="en-GB"/>
          </a:p>
        </p:txBody>
      </p:sp>
    </p:spTree>
    <p:extLst>
      <p:ext uri="{BB962C8B-B14F-4D97-AF65-F5344CB8AC3E}">
        <p14:creationId xmlns:p14="http://schemas.microsoft.com/office/powerpoint/2010/main" val="3161054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8640960" cy="762000"/>
          </a:xfrm>
        </p:spPr>
        <p:txBody>
          <a:bodyPr/>
          <a:lstStyle/>
          <a:p>
            <a:r>
              <a:rPr lang="en-GB" b="1" dirty="0" smtClean="0"/>
              <a:t>Political attempts at stabilization</a:t>
            </a:r>
            <a:endParaRPr lang="en-GB" b="1" dirty="0"/>
          </a:p>
        </p:txBody>
      </p:sp>
      <p:sp>
        <p:nvSpPr>
          <p:cNvPr id="3" name="Content Placeholder 2"/>
          <p:cNvSpPr>
            <a:spLocks noGrp="1"/>
          </p:cNvSpPr>
          <p:nvPr>
            <p:ph idx="1"/>
          </p:nvPr>
        </p:nvSpPr>
        <p:spPr>
          <a:xfrm>
            <a:off x="467544" y="1772816"/>
            <a:ext cx="8229600" cy="4525963"/>
          </a:xfrm>
        </p:spPr>
        <p:txBody>
          <a:bodyPr>
            <a:normAutofit/>
          </a:bodyPr>
          <a:lstStyle/>
          <a:p>
            <a:r>
              <a:rPr lang="en-GB" dirty="0" smtClean="0"/>
              <a:t>Attack NAO for using the 2011 version of the numbers </a:t>
            </a:r>
          </a:p>
          <a:p>
            <a:r>
              <a:rPr lang="en-GB" dirty="0" smtClean="0"/>
              <a:t>Re-do the calculations to give a better result</a:t>
            </a:r>
          </a:p>
          <a:p>
            <a:r>
              <a:rPr lang="en-GB" dirty="0" smtClean="0"/>
              <a:t>More Ministerial bombast</a:t>
            </a:r>
          </a:p>
          <a:p>
            <a:r>
              <a:rPr lang="en-GB" dirty="0" smtClean="0"/>
              <a:t>Obvious questions about relationship between evidence and policy and means of legitimating policy</a:t>
            </a:r>
            <a:endParaRPr lang="en-GB" dirty="0"/>
          </a:p>
        </p:txBody>
      </p:sp>
      <p:sp>
        <p:nvSpPr>
          <p:cNvPr id="4" name="Slide Number Placeholder 3"/>
          <p:cNvSpPr>
            <a:spLocks noGrp="1"/>
          </p:cNvSpPr>
          <p:nvPr>
            <p:ph type="sldNum" sz="quarter" idx="12"/>
          </p:nvPr>
        </p:nvSpPr>
        <p:spPr/>
        <p:txBody>
          <a:bodyPr/>
          <a:lstStyle/>
          <a:p>
            <a:fld id="{D2C05674-C57A-4B4E-825B-195914389E59}" type="slidenum">
              <a:rPr lang="en-GB" smtClean="0"/>
              <a:t>12</a:t>
            </a:fld>
            <a:endParaRPr lang="en-GB"/>
          </a:p>
        </p:txBody>
      </p:sp>
    </p:spTree>
    <p:extLst>
      <p:ext uri="{BB962C8B-B14F-4D97-AF65-F5344CB8AC3E}">
        <p14:creationId xmlns:p14="http://schemas.microsoft.com/office/powerpoint/2010/main" val="1611500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Modelling the Future</a:t>
            </a:r>
            <a:endParaRPr lang="en-GB" b="1" dirty="0"/>
          </a:p>
        </p:txBody>
      </p:sp>
      <p:sp>
        <p:nvSpPr>
          <p:cNvPr id="3" name="Content Placeholder 2"/>
          <p:cNvSpPr>
            <a:spLocks noGrp="1"/>
          </p:cNvSpPr>
          <p:nvPr>
            <p:ph idx="1"/>
          </p:nvPr>
        </p:nvSpPr>
        <p:spPr>
          <a:xfrm>
            <a:off x="611560" y="1412776"/>
            <a:ext cx="7772400" cy="4163144"/>
          </a:xfrm>
        </p:spPr>
        <p:txBody>
          <a:bodyPr>
            <a:normAutofit fontScale="92500" lnSpcReduction="20000"/>
          </a:bodyPr>
          <a:lstStyle/>
          <a:p>
            <a:r>
              <a:rPr lang="en-GB" dirty="0" smtClean="0"/>
              <a:t>Policymakers have attempted to close down uncertainty through modelling</a:t>
            </a:r>
          </a:p>
          <a:p>
            <a:r>
              <a:rPr lang="en-GB" dirty="0" smtClean="0"/>
              <a:t>A single linear pathway based on selected past trends</a:t>
            </a:r>
          </a:p>
          <a:p>
            <a:r>
              <a:rPr lang="en-GB" dirty="0" smtClean="0"/>
              <a:t>Mobilizing the future requires collapsing possibility through </a:t>
            </a:r>
            <a:r>
              <a:rPr lang="en-GB" dirty="0"/>
              <a:t>a</a:t>
            </a:r>
            <a:r>
              <a:rPr lang="en-GB" dirty="0" smtClean="0"/>
              <a:t>rbitrary selection of variables</a:t>
            </a:r>
          </a:p>
          <a:p>
            <a:r>
              <a:rPr lang="en-GB" dirty="0" smtClean="0"/>
              <a:t>Ultimately, HS2 has been undermined by the failure of this modelling process to gain wide legitimacy</a:t>
            </a:r>
          </a:p>
          <a:p>
            <a:pPr marL="0" indent="0">
              <a:buNone/>
            </a:pPr>
            <a:endParaRPr lang="en-GB" dirty="0"/>
          </a:p>
        </p:txBody>
      </p:sp>
      <p:sp>
        <p:nvSpPr>
          <p:cNvPr id="4" name="Slide Number Placeholder 3"/>
          <p:cNvSpPr>
            <a:spLocks noGrp="1"/>
          </p:cNvSpPr>
          <p:nvPr>
            <p:ph type="sldNum" sz="quarter" idx="12"/>
          </p:nvPr>
        </p:nvSpPr>
        <p:spPr/>
        <p:txBody>
          <a:bodyPr/>
          <a:lstStyle/>
          <a:p>
            <a:fld id="{D2C05674-C57A-4B4E-825B-195914389E59}" type="slidenum">
              <a:rPr lang="en-GB" smtClean="0"/>
              <a:t>13</a:t>
            </a:fld>
            <a:endParaRPr lang="en-GB"/>
          </a:p>
        </p:txBody>
      </p:sp>
    </p:spTree>
    <p:extLst>
      <p:ext uri="{BB962C8B-B14F-4D97-AF65-F5344CB8AC3E}">
        <p14:creationId xmlns:p14="http://schemas.microsoft.com/office/powerpoint/2010/main" val="2881675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Upwards and to the Right?</a:t>
            </a:r>
            <a:endParaRPr lang="en-GB"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57505"/>
            <a:ext cx="7839075"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D2C05674-C57A-4B4E-825B-195914389E59}" type="slidenum">
              <a:rPr lang="en-GB" smtClean="0"/>
              <a:t>14</a:t>
            </a:fld>
            <a:endParaRPr lang="en-GB"/>
          </a:p>
        </p:txBody>
      </p:sp>
    </p:spTree>
    <p:extLst>
      <p:ext uri="{BB962C8B-B14F-4D97-AF65-F5344CB8AC3E}">
        <p14:creationId xmlns:p14="http://schemas.microsoft.com/office/powerpoint/2010/main" val="470669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novationmanagement.se/wp-content/uploads/2010/06/Complexity-Science-and-Innov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148556"/>
            <a:ext cx="9766714" cy="70065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7504" y="188640"/>
            <a:ext cx="8928992" cy="48965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1520" y="548680"/>
            <a:ext cx="8640960" cy="762000"/>
          </a:xfrm>
        </p:spPr>
        <p:txBody>
          <a:bodyPr/>
          <a:lstStyle/>
          <a:p>
            <a:r>
              <a:rPr lang="en-GB" b="1" dirty="0" smtClean="0"/>
              <a:t>Need for a Mobilities perspective</a:t>
            </a:r>
            <a:endParaRPr lang="en-GB" b="1" dirty="0"/>
          </a:p>
        </p:txBody>
      </p:sp>
      <p:sp>
        <p:nvSpPr>
          <p:cNvPr id="3" name="Content Placeholder 2"/>
          <p:cNvSpPr>
            <a:spLocks noGrp="1"/>
          </p:cNvSpPr>
          <p:nvPr>
            <p:ph idx="1"/>
          </p:nvPr>
        </p:nvSpPr>
        <p:spPr>
          <a:xfrm>
            <a:off x="539552" y="1484784"/>
            <a:ext cx="8229600" cy="4525963"/>
          </a:xfrm>
        </p:spPr>
        <p:txBody>
          <a:bodyPr/>
          <a:lstStyle/>
          <a:p>
            <a:r>
              <a:rPr lang="en-GB" sz="2800" dirty="0" smtClean="0"/>
              <a:t>Story about the complexities of mobility escaping the straightjacket of modellers’ future</a:t>
            </a:r>
          </a:p>
          <a:p>
            <a:r>
              <a:rPr lang="en-GB" sz="2800" dirty="0" smtClean="0"/>
              <a:t>What is the mobility problem to which HS2 is the answer? </a:t>
            </a:r>
          </a:p>
          <a:p>
            <a:r>
              <a:rPr lang="en-GB" sz="2800" dirty="0" smtClean="0"/>
              <a:t>How is this embedded in a future vision of UK economy and society in 2030 and beyond?  </a:t>
            </a:r>
          </a:p>
          <a:p>
            <a:r>
              <a:rPr lang="en-GB" sz="2800" dirty="0" smtClean="0"/>
              <a:t>How does this relate to other technologies?  </a:t>
            </a:r>
            <a:endParaRPr lang="en-GB" sz="2800" dirty="0"/>
          </a:p>
        </p:txBody>
      </p:sp>
      <p:sp>
        <p:nvSpPr>
          <p:cNvPr id="4" name="Slide Number Placeholder 3"/>
          <p:cNvSpPr>
            <a:spLocks noGrp="1"/>
          </p:cNvSpPr>
          <p:nvPr>
            <p:ph type="sldNum" sz="quarter" idx="12"/>
          </p:nvPr>
        </p:nvSpPr>
        <p:spPr/>
        <p:txBody>
          <a:bodyPr/>
          <a:lstStyle/>
          <a:p>
            <a:fld id="{D2C05674-C57A-4B4E-825B-195914389E59}" type="slidenum">
              <a:rPr lang="en-GB" smtClean="0"/>
              <a:t>15</a:t>
            </a:fld>
            <a:endParaRPr lang="en-GB"/>
          </a:p>
        </p:txBody>
      </p:sp>
    </p:spTree>
    <p:extLst>
      <p:ext uri="{BB962C8B-B14F-4D97-AF65-F5344CB8AC3E}">
        <p14:creationId xmlns:p14="http://schemas.microsoft.com/office/powerpoint/2010/main" val="1914262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 Mobilities approach?</a:t>
            </a:r>
            <a:endParaRPr lang="en-GB" b="1" dirty="0"/>
          </a:p>
        </p:txBody>
      </p:sp>
      <p:sp>
        <p:nvSpPr>
          <p:cNvPr id="3" name="Content Placeholder 2"/>
          <p:cNvSpPr>
            <a:spLocks noGrp="1"/>
          </p:cNvSpPr>
          <p:nvPr>
            <p:ph idx="1"/>
          </p:nvPr>
        </p:nvSpPr>
        <p:spPr>
          <a:xfrm>
            <a:off x="395536" y="1340768"/>
            <a:ext cx="8229600" cy="4525963"/>
          </a:xfrm>
        </p:spPr>
        <p:txBody>
          <a:bodyPr>
            <a:normAutofit/>
          </a:bodyPr>
          <a:lstStyle/>
          <a:p>
            <a:r>
              <a:rPr lang="en-GB" dirty="0" smtClean="0"/>
              <a:t>More substantial public dialogue over long-term futures</a:t>
            </a:r>
          </a:p>
          <a:p>
            <a:r>
              <a:rPr lang="en-GB" dirty="0" smtClean="0"/>
              <a:t>Holistic review of movement problems</a:t>
            </a:r>
          </a:p>
          <a:p>
            <a:r>
              <a:rPr lang="en-GB" dirty="0" smtClean="0"/>
              <a:t>Competing technologies which might reconfigure practices away from rail travel?</a:t>
            </a:r>
          </a:p>
          <a:p>
            <a:pPr lvl="1"/>
            <a:r>
              <a:rPr lang="en-GB" sz="2000" dirty="0" smtClean="0"/>
              <a:t>Digital economy</a:t>
            </a:r>
          </a:p>
          <a:p>
            <a:pPr lvl="1"/>
            <a:r>
              <a:rPr lang="en-GB" sz="2000" dirty="0"/>
              <a:t>3D printing</a:t>
            </a:r>
          </a:p>
          <a:p>
            <a:pPr lvl="1"/>
            <a:r>
              <a:rPr lang="en-GB" sz="2000" dirty="0" smtClean="0"/>
              <a:t>Autonomous cars, “road trains”</a:t>
            </a:r>
          </a:p>
          <a:p>
            <a:endParaRPr lang="en-GB" dirty="0"/>
          </a:p>
        </p:txBody>
      </p:sp>
      <p:sp>
        <p:nvSpPr>
          <p:cNvPr id="4" name="Slide Number Placeholder 3"/>
          <p:cNvSpPr>
            <a:spLocks noGrp="1"/>
          </p:cNvSpPr>
          <p:nvPr>
            <p:ph type="sldNum" sz="quarter" idx="12"/>
          </p:nvPr>
        </p:nvSpPr>
        <p:spPr/>
        <p:txBody>
          <a:bodyPr/>
          <a:lstStyle/>
          <a:p>
            <a:fld id="{D2C05674-C57A-4B4E-825B-195914389E59}" type="slidenum">
              <a:rPr lang="en-GB" smtClean="0"/>
              <a:t>16</a:t>
            </a:fld>
            <a:endParaRPr lang="en-GB"/>
          </a:p>
        </p:txBody>
      </p:sp>
    </p:spTree>
    <p:extLst>
      <p:ext uri="{BB962C8B-B14F-4D97-AF65-F5344CB8AC3E}">
        <p14:creationId xmlns:p14="http://schemas.microsoft.com/office/powerpoint/2010/main" val="2361267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640960" cy="762000"/>
          </a:xfrm>
        </p:spPr>
        <p:txBody>
          <a:bodyPr/>
          <a:lstStyle/>
          <a:p>
            <a:r>
              <a:rPr lang="en-GB" b="1" dirty="0" smtClean="0"/>
              <a:t>Challenges of Transport Planning</a:t>
            </a:r>
            <a:endParaRPr lang="en-GB" b="1" dirty="0"/>
          </a:p>
        </p:txBody>
      </p:sp>
      <p:sp>
        <p:nvSpPr>
          <p:cNvPr id="3" name="Content Placeholder 2"/>
          <p:cNvSpPr>
            <a:spLocks noGrp="1"/>
          </p:cNvSpPr>
          <p:nvPr>
            <p:ph sz="half" idx="1"/>
          </p:nvPr>
        </p:nvSpPr>
        <p:spPr/>
        <p:txBody>
          <a:bodyPr/>
          <a:lstStyle/>
          <a:p>
            <a:r>
              <a:rPr lang="en-GB" dirty="0"/>
              <a:t>“which practices currently demanding mobility might not exist in the future</a:t>
            </a:r>
            <a:r>
              <a:rPr lang="en-GB" dirty="0" smtClean="0"/>
              <a:t>?”</a:t>
            </a:r>
          </a:p>
          <a:p>
            <a:r>
              <a:rPr lang="en-GB" dirty="0" smtClean="0"/>
              <a:t>Do we need a Department of Mobility rather than Department of Transport? </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484784"/>
            <a:ext cx="3600400"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D2C05674-C57A-4B4E-825B-195914389E59}" type="slidenum">
              <a:rPr lang="en-GB" smtClean="0"/>
              <a:t>17</a:t>
            </a:fld>
            <a:endParaRPr lang="en-GB"/>
          </a:p>
        </p:txBody>
      </p:sp>
    </p:spTree>
    <p:extLst>
      <p:ext uri="{BB962C8B-B14F-4D97-AF65-F5344CB8AC3E}">
        <p14:creationId xmlns:p14="http://schemas.microsoft.com/office/powerpoint/2010/main" val="2849590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Constructing Mobility Futures: The Case of HS2</a:t>
            </a:r>
          </a:p>
        </p:txBody>
      </p:sp>
      <p:sp>
        <p:nvSpPr>
          <p:cNvPr id="3" name="Subtitle 2"/>
          <p:cNvSpPr>
            <a:spLocks noGrp="1"/>
          </p:cNvSpPr>
          <p:nvPr>
            <p:ph type="subTitle" idx="1"/>
          </p:nvPr>
        </p:nvSpPr>
        <p:spPr>
          <a:xfrm>
            <a:off x="1371600" y="3886200"/>
            <a:ext cx="6400800" cy="1991072"/>
          </a:xfrm>
        </p:spPr>
        <p:txBody>
          <a:bodyPr>
            <a:normAutofit fontScale="85000" lnSpcReduction="20000"/>
          </a:bodyPr>
          <a:lstStyle/>
          <a:p>
            <a:r>
              <a:rPr lang="en-GB" sz="3300" dirty="0" smtClean="0"/>
              <a:t>Murray Goulden</a:t>
            </a:r>
          </a:p>
          <a:p>
            <a:r>
              <a:rPr lang="en-GB" sz="2100" dirty="0" smtClean="0"/>
              <a:t>University of Nottingham</a:t>
            </a:r>
          </a:p>
          <a:p>
            <a:r>
              <a:rPr lang="en-GB" sz="3300" dirty="0"/>
              <a:t>Robert Dingwall</a:t>
            </a:r>
          </a:p>
          <a:p>
            <a:r>
              <a:rPr lang="en-GB" sz="2100" dirty="0"/>
              <a:t>Dingwall Enterprises</a:t>
            </a:r>
          </a:p>
          <a:p>
            <a:endParaRPr lang="en-GB" sz="2100" dirty="0" smtClean="0"/>
          </a:p>
          <a:p>
            <a:r>
              <a:rPr lang="en-GB" sz="2400" dirty="0" smtClean="0"/>
              <a:t>Funding from EPSRC FUTURENET and RCUK Digital Economy</a:t>
            </a:r>
            <a:endParaRPr lang="en-GB" sz="2400" dirty="0"/>
          </a:p>
        </p:txBody>
      </p:sp>
      <p:sp>
        <p:nvSpPr>
          <p:cNvPr id="4" name="Slide Number Placeholder 3"/>
          <p:cNvSpPr>
            <a:spLocks noGrp="1"/>
          </p:cNvSpPr>
          <p:nvPr>
            <p:ph type="sldNum" sz="quarter" idx="12"/>
          </p:nvPr>
        </p:nvSpPr>
        <p:spPr/>
        <p:txBody>
          <a:bodyPr/>
          <a:lstStyle/>
          <a:p>
            <a:fld id="{D2C05674-C57A-4B4E-825B-195914389E59}" type="slidenum">
              <a:rPr lang="en-GB" smtClean="0"/>
              <a:t>18</a:t>
            </a:fld>
            <a:endParaRPr lang="en-GB"/>
          </a:p>
        </p:txBody>
      </p:sp>
    </p:spTree>
    <p:extLst>
      <p:ext uri="{BB962C8B-B14F-4D97-AF65-F5344CB8AC3E}">
        <p14:creationId xmlns:p14="http://schemas.microsoft.com/office/powerpoint/2010/main" val="1345825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568952" cy="762000"/>
          </a:xfrm>
        </p:spPr>
        <p:txBody>
          <a:bodyPr/>
          <a:lstStyle/>
          <a:p>
            <a:r>
              <a:rPr lang="en-GB" b="1" dirty="0" smtClean="0"/>
              <a:t>The Problem of Transport Futures</a:t>
            </a:r>
            <a:endParaRPr lang="en-GB" b="1" dirty="0"/>
          </a:p>
        </p:txBody>
      </p:sp>
      <p:sp>
        <p:nvSpPr>
          <p:cNvPr id="3" name="Content Placeholder 2"/>
          <p:cNvSpPr>
            <a:spLocks noGrp="1"/>
          </p:cNvSpPr>
          <p:nvPr>
            <p:ph idx="1"/>
          </p:nvPr>
        </p:nvSpPr>
        <p:spPr/>
        <p:txBody>
          <a:bodyPr>
            <a:normAutofit fontScale="92500"/>
          </a:bodyPr>
          <a:lstStyle/>
          <a:p>
            <a:r>
              <a:rPr lang="en-GB" dirty="0"/>
              <a:t>Transport infrastructures </a:t>
            </a:r>
            <a:r>
              <a:rPr lang="en-GB" dirty="0" smtClean="0"/>
              <a:t>have </a:t>
            </a:r>
            <a:r>
              <a:rPr lang="en-GB" dirty="0"/>
              <a:t>a lengthy capital replacement cycle.  </a:t>
            </a:r>
            <a:endParaRPr lang="en-GB" dirty="0" smtClean="0"/>
          </a:p>
          <a:p>
            <a:r>
              <a:rPr lang="en-GB" dirty="0" smtClean="0"/>
              <a:t>Critical </a:t>
            </a:r>
            <a:r>
              <a:rPr lang="en-GB" dirty="0"/>
              <a:t>decisions </a:t>
            </a:r>
            <a:r>
              <a:rPr lang="en-GB" dirty="0" smtClean="0"/>
              <a:t>constrain </a:t>
            </a:r>
            <a:r>
              <a:rPr lang="en-GB" dirty="0"/>
              <a:t>mobility options for decades, even </a:t>
            </a:r>
            <a:r>
              <a:rPr lang="en-GB" dirty="0" smtClean="0"/>
              <a:t>centuries.</a:t>
            </a:r>
          </a:p>
          <a:p>
            <a:r>
              <a:rPr lang="en-GB" dirty="0" smtClean="0"/>
              <a:t>Investment </a:t>
            </a:r>
            <a:r>
              <a:rPr lang="en-GB" dirty="0"/>
              <a:t>decisions </a:t>
            </a:r>
            <a:r>
              <a:rPr lang="en-GB" dirty="0" smtClean="0"/>
              <a:t>commit public </a:t>
            </a:r>
            <a:r>
              <a:rPr lang="en-GB" dirty="0"/>
              <a:t>or private resources </a:t>
            </a:r>
            <a:r>
              <a:rPr lang="en-GB" dirty="0" smtClean="0"/>
              <a:t>at the expense of possible alternatives.  </a:t>
            </a:r>
          </a:p>
          <a:p>
            <a:r>
              <a:rPr lang="en-GB" dirty="0" smtClean="0"/>
              <a:t>Transport </a:t>
            </a:r>
            <a:r>
              <a:rPr lang="en-GB" dirty="0"/>
              <a:t>confronts in </a:t>
            </a:r>
            <a:r>
              <a:rPr lang="en-GB" dirty="0" smtClean="0"/>
              <a:t>an acute </a:t>
            </a:r>
            <a:r>
              <a:rPr lang="en-GB" dirty="0"/>
              <a:t>form the general problem of stabilizing an unknown and uncertain future. </a:t>
            </a:r>
          </a:p>
        </p:txBody>
      </p:sp>
      <p:sp>
        <p:nvSpPr>
          <p:cNvPr id="4" name="Slide Number Placeholder 3"/>
          <p:cNvSpPr>
            <a:spLocks noGrp="1"/>
          </p:cNvSpPr>
          <p:nvPr>
            <p:ph type="sldNum" sz="quarter" idx="12"/>
          </p:nvPr>
        </p:nvSpPr>
        <p:spPr/>
        <p:txBody>
          <a:bodyPr/>
          <a:lstStyle/>
          <a:p>
            <a:fld id="{D2C05674-C57A-4B4E-825B-195914389E59}" type="slidenum">
              <a:rPr lang="en-GB" smtClean="0"/>
              <a:t>2</a:t>
            </a:fld>
            <a:endParaRPr lang="en-GB"/>
          </a:p>
        </p:txBody>
      </p:sp>
    </p:spTree>
    <p:extLst>
      <p:ext uri="{BB962C8B-B14F-4D97-AF65-F5344CB8AC3E}">
        <p14:creationId xmlns:p14="http://schemas.microsoft.com/office/powerpoint/2010/main" val="1207866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95936" y="520786"/>
            <a:ext cx="4320480" cy="28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half" idx="2"/>
          </p:nvPr>
        </p:nvSpPr>
        <p:spPr>
          <a:xfrm>
            <a:off x="251520" y="1196752"/>
            <a:ext cx="3312368" cy="4691063"/>
          </a:xfrm>
        </p:spPr>
        <p:txBody>
          <a:bodyPr>
            <a:normAutofit lnSpcReduction="10000"/>
          </a:bodyPr>
          <a:lstStyle/>
          <a:p>
            <a:r>
              <a:rPr lang="en-GB" sz="2400" b="1" dirty="0"/>
              <a:t>This is </a:t>
            </a:r>
            <a:r>
              <a:rPr lang="en-GB" sz="2400" b="1" dirty="0" smtClean="0"/>
              <a:t>a scheme </a:t>
            </a:r>
            <a:r>
              <a:rPr lang="en-GB" sz="2400" b="1" dirty="0"/>
              <a:t>that will reshape and strengthen our country and it deserves serious debate and </a:t>
            </a:r>
            <a:r>
              <a:rPr lang="en-GB" sz="2400" b="1" dirty="0" smtClean="0"/>
              <a:t>scrutiny […] today's </a:t>
            </a:r>
            <a:r>
              <a:rPr lang="en-GB" sz="2400" b="1" dirty="0"/>
              <a:t>transport system will not be enough </a:t>
            </a:r>
            <a:r>
              <a:rPr lang="en-GB" sz="2400" b="1" dirty="0" smtClean="0"/>
              <a:t>for </a:t>
            </a:r>
            <a:r>
              <a:rPr lang="en-GB" sz="2400" b="1" dirty="0"/>
              <a:t>the demands of tomorrow. Hiding </a:t>
            </a:r>
            <a:r>
              <a:rPr lang="en-GB" sz="2400" b="1" dirty="0" smtClean="0"/>
              <a:t>from </a:t>
            </a:r>
            <a:r>
              <a:rPr lang="en-GB" sz="2400" b="1" dirty="0"/>
              <a:t>that </a:t>
            </a:r>
            <a:r>
              <a:rPr lang="en-GB" sz="2400" b="1" dirty="0" smtClean="0"/>
              <a:t>fact would leave </a:t>
            </a:r>
            <a:r>
              <a:rPr lang="en-GB" sz="2400" b="1" dirty="0"/>
              <a:t>our country weaker and poorer.</a:t>
            </a:r>
          </a:p>
          <a:p>
            <a:r>
              <a:rPr lang="en-GB" i="1" dirty="0"/>
              <a:t>Patrick </a:t>
            </a:r>
            <a:r>
              <a:rPr lang="en-GB" i="1" dirty="0" err="1"/>
              <a:t>McLoughlin</a:t>
            </a:r>
            <a:r>
              <a:rPr lang="en-GB" i="1" dirty="0"/>
              <a:t> is secretary of state for transport</a:t>
            </a:r>
            <a:endParaRPr lang="en-GB"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356992"/>
            <a:ext cx="4320480" cy="2594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2C05674-C57A-4B4E-825B-195914389E59}" type="slidenum">
              <a:rPr lang="en-GB" smtClean="0"/>
              <a:t>3</a:t>
            </a:fld>
            <a:endParaRPr lang="en-GB"/>
          </a:p>
        </p:txBody>
      </p:sp>
    </p:spTree>
    <p:extLst>
      <p:ext uri="{BB962C8B-B14F-4D97-AF65-F5344CB8AC3E}">
        <p14:creationId xmlns:p14="http://schemas.microsoft.com/office/powerpoint/2010/main" val="2250506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132" y="980728"/>
            <a:ext cx="7874639" cy="4979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D2C05674-C57A-4B4E-825B-195914389E59}" type="slidenum">
              <a:rPr lang="en-GB" smtClean="0"/>
              <a:t>4</a:t>
            </a:fld>
            <a:endParaRPr lang="en-GB"/>
          </a:p>
        </p:txBody>
      </p:sp>
    </p:spTree>
    <p:extLst>
      <p:ext uri="{BB962C8B-B14F-4D97-AF65-F5344CB8AC3E}">
        <p14:creationId xmlns:p14="http://schemas.microsoft.com/office/powerpoint/2010/main" val="3571972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9144000" cy="762000"/>
          </a:xfrm>
        </p:spPr>
        <p:txBody>
          <a:bodyPr>
            <a:normAutofit/>
          </a:bodyPr>
          <a:lstStyle/>
          <a:p>
            <a:r>
              <a:rPr lang="en-GB" b="1" dirty="0" smtClean="0"/>
              <a:t>Government Economic Case 2010</a:t>
            </a:r>
            <a:endParaRPr lang="en-GB" b="1" dirty="0"/>
          </a:p>
        </p:txBody>
      </p:sp>
      <p:sp>
        <p:nvSpPr>
          <p:cNvPr id="3" name="Content Placeholder 2"/>
          <p:cNvSpPr>
            <a:spLocks noGrp="1"/>
          </p:cNvSpPr>
          <p:nvPr>
            <p:ph idx="1"/>
          </p:nvPr>
        </p:nvSpPr>
        <p:spPr>
          <a:xfrm>
            <a:off x="395536" y="1628800"/>
            <a:ext cx="8496944" cy="3875112"/>
          </a:xfrm>
        </p:spPr>
        <p:txBody>
          <a:bodyPr>
            <a:normAutofit fontScale="92500"/>
          </a:bodyPr>
          <a:lstStyle/>
          <a:p>
            <a:r>
              <a:rPr lang="en-GB" dirty="0" smtClean="0"/>
              <a:t>‘Capacity’</a:t>
            </a:r>
          </a:p>
          <a:p>
            <a:pPr lvl="1"/>
            <a:r>
              <a:rPr lang="en-GB" dirty="0" smtClean="0"/>
              <a:t>Lack of capacity on existing network</a:t>
            </a:r>
          </a:p>
          <a:p>
            <a:r>
              <a:rPr lang="en-GB" dirty="0" smtClean="0"/>
              <a:t>‘Connectivity’</a:t>
            </a:r>
          </a:p>
          <a:p>
            <a:pPr lvl="1"/>
            <a:r>
              <a:rPr lang="en-GB" dirty="0" smtClean="0"/>
              <a:t>Journey time reductions</a:t>
            </a:r>
          </a:p>
          <a:p>
            <a:r>
              <a:rPr lang="en-GB" dirty="0" smtClean="0"/>
              <a:t>‘Sustainability’</a:t>
            </a:r>
          </a:p>
          <a:p>
            <a:pPr lvl="1"/>
            <a:r>
              <a:rPr lang="en-GB" dirty="0" smtClean="0"/>
              <a:t>Reduction in emissions</a:t>
            </a:r>
          </a:p>
          <a:p>
            <a:pPr marL="0" indent="0">
              <a:buNone/>
            </a:pPr>
            <a:r>
              <a:rPr lang="en-GB" dirty="0" smtClean="0"/>
              <a:t>Overall benefits of ‘Well over £2 for every £1 spent’</a:t>
            </a:r>
            <a:endParaRPr lang="en-GB" dirty="0"/>
          </a:p>
        </p:txBody>
      </p:sp>
      <p:sp>
        <p:nvSpPr>
          <p:cNvPr id="4" name="Slide Number Placeholder 3"/>
          <p:cNvSpPr>
            <a:spLocks noGrp="1"/>
          </p:cNvSpPr>
          <p:nvPr>
            <p:ph type="sldNum" sz="quarter" idx="12"/>
          </p:nvPr>
        </p:nvSpPr>
        <p:spPr/>
        <p:txBody>
          <a:bodyPr/>
          <a:lstStyle/>
          <a:p>
            <a:fld id="{D2C05674-C57A-4B4E-825B-195914389E59}" type="slidenum">
              <a:rPr lang="en-GB" smtClean="0"/>
              <a:t>5</a:t>
            </a:fld>
            <a:endParaRPr lang="en-GB"/>
          </a:p>
        </p:txBody>
      </p:sp>
    </p:spTree>
    <p:extLst>
      <p:ext uri="{BB962C8B-B14F-4D97-AF65-F5344CB8AC3E}">
        <p14:creationId xmlns:p14="http://schemas.microsoft.com/office/powerpoint/2010/main" val="4041507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40960" cy="762000"/>
          </a:xfrm>
        </p:spPr>
        <p:txBody>
          <a:bodyPr>
            <a:normAutofit fontScale="90000"/>
          </a:bodyPr>
          <a:lstStyle/>
          <a:p>
            <a:r>
              <a:rPr lang="en-GB" b="1" dirty="0" smtClean="0"/>
              <a:t>Government Economic Case 2011-12</a:t>
            </a:r>
            <a:endParaRPr lang="en-GB" b="1" dirty="0"/>
          </a:p>
        </p:txBody>
      </p:sp>
      <p:sp>
        <p:nvSpPr>
          <p:cNvPr id="3" name="Content Placeholder 2"/>
          <p:cNvSpPr>
            <a:spLocks noGrp="1"/>
          </p:cNvSpPr>
          <p:nvPr>
            <p:ph idx="1"/>
          </p:nvPr>
        </p:nvSpPr>
        <p:spPr>
          <a:xfrm>
            <a:off x="251520" y="1772816"/>
            <a:ext cx="8640960" cy="3947120"/>
          </a:xfrm>
        </p:spPr>
        <p:txBody>
          <a:bodyPr>
            <a:normAutofit/>
          </a:bodyPr>
          <a:lstStyle/>
          <a:p>
            <a:r>
              <a:rPr lang="en-GB" dirty="0" smtClean="0"/>
              <a:t>Sensitivity testing for:-</a:t>
            </a:r>
          </a:p>
          <a:p>
            <a:pPr lvl="1"/>
            <a:r>
              <a:rPr lang="en-GB" dirty="0" smtClean="0"/>
              <a:t>The </a:t>
            </a:r>
            <a:r>
              <a:rPr lang="en-GB" dirty="0"/>
              <a:t>overall level of </a:t>
            </a:r>
            <a:r>
              <a:rPr lang="en-GB" dirty="0" smtClean="0"/>
              <a:t>demand</a:t>
            </a:r>
          </a:p>
          <a:p>
            <a:pPr lvl="1"/>
            <a:r>
              <a:rPr lang="en-GB" dirty="0" smtClean="0"/>
              <a:t> </a:t>
            </a:r>
            <a:r>
              <a:rPr lang="en-GB" dirty="0"/>
              <a:t>The rate of growth in </a:t>
            </a:r>
            <a:r>
              <a:rPr lang="en-GB" dirty="0" smtClean="0"/>
              <a:t>travel;</a:t>
            </a:r>
          </a:p>
          <a:p>
            <a:pPr lvl="1"/>
            <a:r>
              <a:rPr lang="en-GB" dirty="0" smtClean="0"/>
              <a:t>The </a:t>
            </a:r>
            <a:r>
              <a:rPr lang="en-GB" dirty="0"/>
              <a:t>price of different modes</a:t>
            </a:r>
            <a:r>
              <a:rPr lang="en-GB" dirty="0" smtClean="0"/>
              <a:t>.</a:t>
            </a:r>
          </a:p>
          <a:p>
            <a:r>
              <a:rPr lang="en-GB" dirty="0" smtClean="0"/>
              <a:t>Lowering of assumed growth rates reduces BCR to 1.6</a:t>
            </a:r>
          </a:p>
          <a:p>
            <a:r>
              <a:rPr lang="en-GB" dirty="0" smtClean="0"/>
              <a:t>2012 update: BCR falls to 1.4</a:t>
            </a:r>
            <a:endParaRPr lang="en-GB" dirty="0"/>
          </a:p>
        </p:txBody>
      </p:sp>
      <p:sp>
        <p:nvSpPr>
          <p:cNvPr id="4" name="Slide Number Placeholder 3"/>
          <p:cNvSpPr>
            <a:spLocks noGrp="1"/>
          </p:cNvSpPr>
          <p:nvPr>
            <p:ph type="sldNum" sz="quarter" idx="12"/>
          </p:nvPr>
        </p:nvSpPr>
        <p:spPr/>
        <p:txBody>
          <a:bodyPr/>
          <a:lstStyle/>
          <a:p>
            <a:fld id="{D2C05674-C57A-4B4E-825B-195914389E59}" type="slidenum">
              <a:rPr lang="en-GB" smtClean="0"/>
              <a:t>6</a:t>
            </a:fld>
            <a:endParaRPr lang="en-GB"/>
          </a:p>
        </p:txBody>
      </p:sp>
    </p:spTree>
    <p:extLst>
      <p:ext uri="{BB962C8B-B14F-4D97-AF65-F5344CB8AC3E}">
        <p14:creationId xmlns:p14="http://schemas.microsoft.com/office/powerpoint/2010/main" val="772405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bzmsg\Desktop\1903-rail-runner-commuter-rail-7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3" y="-1"/>
            <a:ext cx="9142717" cy="58476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7544" y="548680"/>
            <a:ext cx="8136904" cy="3744416"/>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dirty="0" smtClean="0"/>
              <a:t>Sample Criticisms 1</a:t>
            </a:r>
            <a:endParaRPr lang="en-GB" b="1" dirty="0"/>
          </a:p>
        </p:txBody>
      </p:sp>
      <p:sp>
        <p:nvSpPr>
          <p:cNvPr id="3" name="Content Placeholder 2"/>
          <p:cNvSpPr>
            <a:spLocks noGrp="1"/>
          </p:cNvSpPr>
          <p:nvPr>
            <p:ph idx="1"/>
          </p:nvPr>
        </p:nvSpPr>
        <p:spPr>
          <a:xfrm>
            <a:off x="467544" y="1412776"/>
            <a:ext cx="8229600" cy="4525963"/>
          </a:xfrm>
        </p:spPr>
        <p:txBody>
          <a:bodyPr/>
          <a:lstStyle/>
          <a:p>
            <a:r>
              <a:rPr lang="en-GB" b="1" dirty="0" smtClean="0"/>
              <a:t>Capacity</a:t>
            </a:r>
          </a:p>
          <a:p>
            <a:pPr lvl="1"/>
            <a:r>
              <a:rPr lang="en-GB" dirty="0" smtClean="0"/>
              <a:t>Lack of attention to alternative investments</a:t>
            </a:r>
          </a:p>
          <a:p>
            <a:pPr lvl="1"/>
            <a:r>
              <a:rPr lang="en-GB" dirty="0" smtClean="0"/>
              <a:t>Unrealistic demand forecasts</a:t>
            </a:r>
          </a:p>
          <a:p>
            <a:pPr lvl="1"/>
            <a:r>
              <a:rPr lang="en-GB" dirty="0" smtClean="0"/>
              <a:t>Lack of consideration of implications of over-capacity on pricing and demand</a:t>
            </a:r>
          </a:p>
        </p:txBody>
      </p:sp>
      <p:sp>
        <p:nvSpPr>
          <p:cNvPr id="4" name="Slide Number Placeholder 3"/>
          <p:cNvSpPr>
            <a:spLocks noGrp="1"/>
          </p:cNvSpPr>
          <p:nvPr>
            <p:ph type="sldNum" sz="quarter" idx="12"/>
          </p:nvPr>
        </p:nvSpPr>
        <p:spPr/>
        <p:txBody>
          <a:bodyPr/>
          <a:lstStyle/>
          <a:p>
            <a:fld id="{D2C05674-C57A-4B4E-825B-195914389E59}" type="slidenum">
              <a:rPr lang="en-GB" smtClean="0"/>
              <a:t>7</a:t>
            </a:fld>
            <a:endParaRPr lang="en-GB"/>
          </a:p>
        </p:txBody>
      </p:sp>
    </p:spTree>
    <p:extLst>
      <p:ext uri="{BB962C8B-B14F-4D97-AF65-F5344CB8AC3E}">
        <p14:creationId xmlns:p14="http://schemas.microsoft.com/office/powerpoint/2010/main" val="3757264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8640960" cy="762000"/>
          </a:xfrm>
        </p:spPr>
        <p:txBody>
          <a:bodyPr/>
          <a:lstStyle/>
          <a:p>
            <a:r>
              <a:rPr lang="en-GB" b="1" dirty="0">
                <a:solidFill>
                  <a:srgbClr val="000000"/>
                </a:solidFill>
              </a:rPr>
              <a:t>Sample Criticisms </a:t>
            </a:r>
            <a:r>
              <a:rPr lang="en-GB" b="1" dirty="0" smtClean="0">
                <a:solidFill>
                  <a:srgbClr val="000000"/>
                </a:solidFill>
              </a:rPr>
              <a:t>2</a:t>
            </a:r>
            <a:endParaRPr lang="en-GB" b="1" dirty="0"/>
          </a:p>
        </p:txBody>
      </p:sp>
      <p:sp>
        <p:nvSpPr>
          <p:cNvPr id="3" name="Content Placeholder 2"/>
          <p:cNvSpPr>
            <a:spLocks noGrp="1"/>
          </p:cNvSpPr>
          <p:nvPr>
            <p:ph idx="1"/>
          </p:nvPr>
        </p:nvSpPr>
        <p:spPr/>
        <p:txBody>
          <a:bodyPr/>
          <a:lstStyle/>
          <a:p>
            <a:r>
              <a:rPr lang="en-GB" b="1" dirty="0" smtClean="0"/>
              <a:t>Connectivity</a:t>
            </a:r>
          </a:p>
          <a:p>
            <a:pPr lvl="1"/>
            <a:r>
              <a:rPr lang="en-GB" dirty="0" smtClean="0"/>
              <a:t>Outdated assumptions about non-use of journey time – business customers now work on trains with their laptops!</a:t>
            </a:r>
          </a:p>
          <a:p>
            <a:pPr lvl="1"/>
            <a:r>
              <a:rPr lang="en-GB" dirty="0" smtClean="0"/>
              <a:t>Assumed income of passengers - £70+K per year – not a service for everyone!</a:t>
            </a:r>
          </a:p>
          <a:p>
            <a:pPr lvl="1"/>
            <a:r>
              <a:rPr lang="en-GB" dirty="0" smtClean="0"/>
              <a:t>Disregard of international evidence on risk of sucking growth out of regions to capital</a:t>
            </a:r>
            <a:endParaRPr lang="en-GB" dirty="0"/>
          </a:p>
        </p:txBody>
      </p:sp>
      <p:sp>
        <p:nvSpPr>
          <p:cNvPr id="4" name="Slide Number Placeholder 3"/>
          <p:cNvSpPr>
            <a:spLocks noGrp="1"/>
          </p:cNvSpPr>
          <p:nvPr>
            <p:ph type="sldNum" sz="quarter" idx="12"/>
          </p:nvPr>
        </p:nvSpPr>
        <p:spPr/>
        <p:txBody>
          <a:bodyPr/>
          <a:lstStyle/>
          <a:p>
            <a:fld id="{D2C05674-C57A-4B4E-825B-195914389E59}" type="slidenum">
              <a:rPr lang="en-GB" smtClean="0"/>
              <a:t>8</a:t>
            </a:fld>
            <a:endParaRPr lang="en-GB"/>
          </a:p>
        </p:txBody>
      </p:sp>
    </p:spTree>
    <p:extLst>
      <p:ext uri="{BB962C8B-B14F-4D97-AF65-F5344CB8AC3E}">
        <p14:creationId xmlns:p14="http://schemas.microsoft.com/office/powerpoint/2010/main" val="2340077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8640960" cy="762000"/>
          </a:xfrm>
        </p:spPr>
        <p:txBody>
          <a:bodyPr/>
          <a:lstStyle/>
          <a:p>
            <a:r>
              <a:rPr lang="en-GB" b="1" dirty="0">
                <a:solidFill>
                  <a:srgbClr val="000000"/>
                </a:solidFill>
              </a:rPr>
              <a:t>Sample Criticisms </a:t>
            </a:r>
            <a:r>
              <a:rPr lang="en-GB" b="1" dirty="0" smtClean="0">
                <a:solidFill>
                  <a:srgbClr val="000000"/>
                </a:solidFill>
              </a:rPr>
              <a:t>3</a:t>
            </a:r>
            <a:endParaRPr lang="en-GB" b="1" dirty="0"/>
          </a:p>
        </p:txBody>
      </p:sp>
      <p:sp>
        <p:nvSpPr>
          <p:cNvPr id="3" name="Content Placeholder 2"/>
          <p:cNvSpPr>
            <a:spLocks noGrp="1"/>
          </p:cNvSpPr>
          <p:nvPr>
            <p:ph idx="1"/>
          </p:nvPr>
        </p:nvSpPr>
        <p:spPr/>
        <p:txBody>
          <a:bodyPr>
            <a:normAutofit/>
          </a:bodyPr>
          <a:lstStyle/>
          <a:p>
            <a:r>
              <a:rPr lang="en-GB" b="1" dirty="0" smtClean="0"/>
              <a:t>Sustainability</a:t>
            </a:r>
          </a:p>
          <a:p>
            <a:pPr lvl="1"/>
            <a:r>
              <a:rPr lang="en-GB" dirty="0" smtClean="0"/>
              <a:t>“</a:t>
            </a:r>
            <a:r>
              <a:rPr lang="en-GB" dirty="0"/>
              <a:t>there is no potential carbon benefit in building a new line on the London to Manchester route over </a:t>
            </a:r>
            <a:r>
              <a:rPr lang="en-GB" dirty="0" smtClean="0"/>
              <a:t>the </a:t>
            </a:r>
            <a:r>
              <a:rPr lang="en-GB" dirty="0"/>
              <a:t>60 year appraisal </a:t>
            </a:r>
            <a:r>
              <a:rPr lang="en-GB" dirty="0" smtClean="0"/>
              <a:t>period” </a:t>
            </a:r>
            <a:r>
              <a:rPr lang="en-GB" sz="2400" dirty="0" smtClean="0"/>
              <a:t>(Booz </a:t>
            </a:r>
            <a:r>
              <a:rPr lang="en-GB" sz="2400" dirty="0"/>
              <a:t>Allen Hamilton for DFT </a:t>
            </a:r>
            <a:r>
              <a:rPr lang="en-GB" sz="2400" dirty="0" smtClean="0"/>
              <a:t>2007)</a:t>
            </a:r>
            <a:endParaRPr lang="en-GB" sz="2400" dirty="0"/>
          </a:p>
        </p:txBody>
      </p:sp>
      <p:sp>
        <p:nvSpPr>
          <p:cNvPr id="4" name="Slide Number Placeholder 3"/>
          <p:cNvSpPr>
            <a:spLocks noGrp="1"/>
          </p:cNvSpPr>
          <p:nvPr>
            <p:ph type="sldNum" sz="quarter" idx="12"/>
          </p:nvPr>
        </p:nvSpPr>
        <p:spPr/>
        <p:txBody>
          <a:bodyPr/>
          <a:lstStyle/>
          <a:p>
            <a:fld id="{D2C05674-C57A-4B4E-825B-195914389E59}" type="slidenum">
              <a:rPr lang="en-GB" smtClean="0"/>
              <a:t>9</a:t>
            </a:fld>
            <a:endParaRPr lang="en-GB"/>
          </a:p>
        </p:txBody>
      </p:sp>
    </p:spTree>
    <p:extLst>
      <p:ext uri="{BB962C8B-B14F-4D97-AF65-F5344CB8AC3E}">
        <p14:creationId xmlns:p14="http://schemas.microsoft.com/office/powerpoint/2010/main" val="263534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8195</TotalTime>
  <Words>2004</Words>
  <Application>Microsoft Office PowerPoint</Application>
  <PresentationFormat>On-screen Show (4:3)</PresentationFormat>
  <Paragraphs>151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Constructing Mobility Futures: The Case of HS2</vt:lpstr>
      <vt:lpstr>The Problem of Transport Futures</vt:lpstr>
      <vt:lpstr>PowerPoint Presentation</vt:lpstr>
      <vt:lpstr>PowerPoint Presentation</vt:lpstr>
      <vt:lpstr>Government Economic Case 2010</vt:lpstr>
      <vt:lpstr>Government Economic Case 2011-12</vt:lpstr>
      <vt:lpstr>Sample Criticisms 1</vt:lpstr>
      <vt:lpstr>Sample Criticisms 2</vt:lpstr>
      <vt:lpstr>Sample Criticisms 3</vt:lpstr>
      <vt:lpstr>Collapsing Benefit Cost Ratio</vt:lpstr>
      <vt:lpstr>National Audit Office 2013</vt:lpstr>
      <vt:lpstr>Political attempts at stabilization</vt:lpstr>
      <vt:lpstr>Modelling the Future</vt:lpstr>
      <vt:lpstr>Upwards and to the Right?</vt:lpstr>
      <vt:lpstr>Need for a Mobilities perspective</vt:lpstr>
      <vt:lpstr>A Mobilities approach?</vt:lpstr>
      <vt:lpstr>Challenges of Transport Planning</vt:lpstr>
      <vt:lpstr>Constructing Mobility Futures: The Case of HS2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Constructing Mobility Futures: The Case of HS2</dc:title>
  <dc:creator>Robert</dc:creator>
  <cp:lastModifiedBy>Drinkall, Pennie</cp:lastModifiedBy>
  <cp:revision>73</cp:revision>
  <cp:lastPrinted>2013-08-20T13:19:04Z</cp:lastPrinted>
  <dcterms:created xsi:type="dcterms:W3CDTF">2013-08-01T13:41:48Z</dcterms:created>
  <dcterms:modified xsi:type="dcterms:W3CDTF">2013-09-10T15:07:36Z</dcterms:modified>
</cp:coreProperties>
</file>